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Esteban" panose="02000000000000000000" pitchFamily="2" charset="0"/>
      <p:regular r:id="rId60"/>
    </p:embeddedFont>
    <p:embeddedFont>
      <p:font typeface="Montserrat" pitchFamily="2" charset="77"/>
      <p:regular r:id="rId61"/>
      <p:bold r:id="rId62"/>
      <p:italic r:id="rId63"/>
      <p:boldItalic r:id="rId64"/>
    </p:embeddedFont>
    <p:embeddedFont>
      <p:font typeface="Montserrat Light" pitchFamily="2" charset="77"/>
      <p:regular r:id="rId65"/>
      <p:bold r:id="rId66"/>
      <p:italic r:id="rId67"/>
      <p:boldItalic r:id="rId68"/>
    </p:embeddedFont>
    <p:embeddedFont>
      <p:font typeface="Montserrat Medium" pitchFamily="2" charset="77"/>
      <p:regular r:id="rId69"/>
      <p:bold r:id="rId70"/>
      <p:italic r:id="rId71"/>
      <p:boldItalic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044">
          <p15:clr>
            <a:srgbClr val="9AA0A6"/>
          </p15:clr>
        </p15:guide>
        <p15:guide id="4" pos="468">
          <p15:clr>
            <a:srgbClr val="9AA0A6"/>
          </p15:clr>
        </p15:guide>
        <p15:guide id="5" pos="761">
          <p15:clr>
            <a:srgbClr val="9AA0A6"/>
          </p15:clr>
        </p15:guide>
        <p15:guide id="6" orient="horz" pos="225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74190AA-FD34-4CB2-B0E1-C4FA180799BB}">
  <a:tblStyle styleId="{874190AA-FD34-4CB2-B0E1-C4FA180799BB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915"/>
  </p:normalViewPr>
  <p:slideViewPr>
    <p:cSldViewPr snapToGrid="0">
      <p:cViewPr varScale="1">
        <p:scale>
          <a:sx n="153" d="100"/>
          <a:sy n="153" d="100"/>
        </p:scale>
        <p:origin x="440" y="168"/>
      </p:cViewPr>
      <p:guideLst>
        <p:guide orient="horz" pos="1620"/>
        <p:guide pos="2880"/>
        <p:guide orient="horz" pos="1044"/>
        <p:guide pos="468"/>
        <p:guide pos="761"/>
        <p:guide orient="horz" pos="225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928" y="2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fuel.com/how-to-encourage-people-to-give-6-steps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orbes.com/sites/forbesnonprofitcouncil/2018/08/23/nine-ways-to-convert-one-time-donors-to-regular-givers/?sh=28f497aa2df3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rna.com/research/volunteering-giving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mortarstone.com/TouchPoint-2" TargetMode="External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2" name="Google Shape;16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355ac3407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d355ac3407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48" name="Google Shape;248;p1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d355ac3407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d355ac3407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 dirty="0">
                <a:solidFill>
                  <a:srgbClr val="009DF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https://www.churchfuel.com/how-to-encourage-people-to-give-6-steps/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 dirty="0">
                <a:solidFill>
                  <a:srgbClr val="009DF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https://www.forbes.com/sites/forbesnonprofitcouncil/2018/08/23/nine-ways-to-convert-one-time-donors-to-regular-givers/?sh=28f497aa2df3</a:t>
            </a:r>
            <a:endParaRPr b="1" dirty="0"/>
          </a:p>
        </p:txBody>
      </p:sp>
      <p:sp>
        <p:nvSpPr>
          <p:cNvPr id="269" name="Google Shape;269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 dirty="0">
              <a:solidFill>
                <a:srgbClr val="262626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SzPts val="1100"/>
              <a:buNone/>
            </a:pPr>
            <a:endParaRPr sz="1400" dirty="0">
              <a:solidFill>
                <a:srgbClr val="262626"/>
              </a:solidFill>
              <a:highlight>
                <a:schemeClr val="lt1"/>
              </a:highlight>
            </a:endParaRPr>
          </a:p>
        </p:txBody>
      </p:sp>
      <p:sp>
        <p:nvSpPr>
          <p:cNvPr id="277" name="Google Shape;27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dirty="0"/>
          </a:p>
        </p:txBody>
      </p:sp>
      <p:sp>
        <p:nvSpPr>
          <p:cNvPr id="285" name="Google Shape;285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 dirty="0"/>
              <a:t>Source: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https://www.barna.com/research/volunteering-giving/</a:t>
            </a:r>
            <a:endParaRPr dirty="0"/>
          </a:p>
        </p:txBody>
      </p:sp>
      <p:sp>
        <p:nvSpPr>
          <p:cNvPr id="297" name="Google Shape;29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09" name="Google Shape;309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5" name="Google Shape;335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7" name="Google Shape;347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1" name="Google Shape;3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2" name="Google Shape;3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70" name="Google Shape;370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80" name="Google Shape;380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2" name="Google Shape;392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5" name="Google Shape;405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2" name="Google Shape;422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3" name="Google Shape;423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endParaRPr dirty="0"/>
          </a:p>
        </p:txBody>
      </p:sp>
      <p:sp>
        <p:nvSpPr>
          <p:cNvPr id="444" name="Google Shape;444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453" name="Google Shape;453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2" name="Google Shape;462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7" name="Google Shape;467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8" name="Google Shape;468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2" name="Google Shape;482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483" name="Google Shape;483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0" name="Google Shape;510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511" name="Google Shape;511;p4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519" name="Google Shape;519;p4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527" name="Google Shape;527;p4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8" name="Google Shape;538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539" name="Google Shape;539;p4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548" name="Google Shape;548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53" name="Google Shape;55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2" name="Google Shape;562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7" name="Google Shape;57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83" name="Google Shape;58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0" name="Google Shape;590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1" name="Google Shape;591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d5715c36c9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d5715c36c9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http://MortarStone.com/TouchPoint-2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d556725f3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5" name="Google Shape;605;gd556725f33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6" name="Google Shape;606;gd556725f33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3" name="Google Shape;613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4" name="Google Shape;614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d355ac340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d355ac340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d355ac340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d355ac3407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d355ac340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d355ac340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628651" y="273844"/>
            <a:ext cx="78867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body" idx="1"/>
          </p:nvPr>
        </p:nvSpPr>
        <p:spPr>
          <a:xfrm>
            <a:off x="628650" y="1166938"/>
            <a:ext cx="7782000" cy="3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ff headshot slide">
  <p:cSld name="Team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>
            <a:spLocks noGrp="1"/>
          </p:cNvSpPr>
          <p:nvPr>
            <p:ph type="pic" idx="2"/>
          </p:nvPr>
        </p:nvSpPr>
        <p:spPr>
          <a:xfrm>
            <a:off x="1400176" y="885826"/>
            <a:ext cx="1514400" cy="15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1"/>
          <p:cNvSpPr>
            <a:spLocks noGrp="1"/>
          </p:cNvSpPr>
          <p:nvPr>
            <p:ph type="pic" idx="3"/>
          </p:nvPr>
        </p:nvSpPr>
        <p:spPr>
          <a:xfrm>
            <a:off x="2957513" y="885826"/>
            <a:ext cx="1514400" cy="15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1"/>
          <p:cNvSpPr>
            <a:spLocks noGrp="1"/>
          </p:cNvSpPr>
          <p:nvPr>
            <p:ph type="pic" idx="4"/>
          </p:nvPr>
        </p:nvSpPr>
        <p:spPr>
          <a:xfrm>
            <a:off x="4514851" y="885826"/>
            <a:ext cx="1514400" cy="15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1"/>
          <p:cNvSpPr>
            <a:spLocks noGrp="1"/>
          </p:cNvSpPr>
          <p:nvPr>
            <p:ph type="pic" idx="5"/>
          </p:nvPr>
        </p:nvSpPr>
        <p:spPr>
          <a:xfrm>
            <a:off x="6072188" y="885826"/>
            <a:ext cx="1514400" cy="15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1"/>
          <p:cNvSpPr>
            <a:spLocks noGrp="1"/>
          </p:cNvSpPr>
          <p:nvPr>
            <p:ph type="pic" idx="6"/>
          </p:nvPr>
        </p:nvSpPr>
        <p:spPr>
          <a:xfrm>
            <a:off x="7629525" y="885826"/>
            <a:ext cx="1514400" cy="15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1400175" y="3490293"/>
            <a:ext cx="31719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" name="Google Shape;64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16344" y="461623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Break Option 1">
  <p:cSld name="1_Section Break Option 1">
    <p:bg>
      <p:bgPr>
        <a:solidFill>
          <a:schemeClr val="accen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559" y="-1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2"/>
          <p:cNvSpPr txBox="1">
            <a:spLocks noGrp="1"/>
          </p:cNvSpPr>
          <p:nvPr>
            <p:ph type="subTitle" idx="1"/>
          </p:nvPr>
        </p:nvSpPr>
        <p:spPr>
          <a:xfrm>
            <a:off x="1295774" y="2254675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i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  <a:defRPr sz="15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9" name="Google Shape;6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2"/>
          <p:cNvPicPr preferRelativeResize="0"/>
          <p:nvPr/>
        </p:nvPicPr>
        <p:blipFill rotWithShape="1">
          <a:blip r:embed="rId4">
            <a:alphaModFix/>
          </a:blip>
          <a:srcRect r="73467"/>
          <a:stretch/>
        </p:blipFill>
        <p:spPr>
          <a:xfrm>
            <a:off x="8660721" y="4676857"/>
            <a:ext cx="417788" cy="401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1 1">
  <p:cSld name="Standard 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End Slide">
  <p:cSld name="3_End Slide">
    <p:bg>
      <p:bgPr>
        <a:solidFill>
          <a:schemeClr val="accen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559" y="-1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/>
          <p:nvPr/>
        </p:nvSpPr>
        <p:spPr>
          <a:xfrm>
            <a:off x="2588389" y="2659807"/>
            <a:ext cx="39672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845484" y="4746498"/>
            <a:ext cx="7452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touchpointsoftware.com • 1-888-788-6348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6" name="Google Shape;76;p14"/>
          <p:cNvPicPr preferRelativeResize="0"/>
          <p:nvPr/>
        </p:nvPicPr>
        <p:blipFill rotWithShape="1">
          <a:blip r:embed="rId3">
            <a:alphaModFix/>
          </a:blip>
          <a:srcRect r="73467"/>
          <a:stretch/>
        </p:blipFill>
        <p:spPr>
          <a:xfrm>
            <a:off x="4178222" y="1833674"/>
            <a:ext cx="782432" cy="751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image placeholder option 2">
  <p:cSld name="1_Title slide with image placeholder option 2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5"/>
          <p:cNvPicPr preferRelativeResize="0"/>
          <p:nvPr/>
        </p:nvPicPr>
        <p:blipFill rotWithShape="1">
          <a:blip r:embed="rId2">
            <a:alphaModFix amt="70000"/>
          </a:blip>
          <a:srcRect/>
          <a:stretch/>
        </p:blipFill>
        <p:spPr>
          <a:xfrm>
            <a:off x="-12" y="2"/>
            <a:ext cx="9144015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Google Shape;79;p15"/>
          <p:cNvGrpSpPr/>
          <p:nvPr/>
        </p:nvGrpSpPr>
        <p:grpSpPr>
          <a:xfrm rot="-5400000">
            <a:off x="3363854" y="2488032"/>
            <a:ext cx="1984899" cy="167745"/>
            <a:chOff x="4049089" y="3800628"/>
            <a:chExt cx="3908821" cy="1344111"/>
          </a:xfrm>
        </p:grpSpPr>
        <p:pic>
          <p:nvPicPr>
            <p:cNvPr id="80" name="Google Shape;80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34087" y="3800628"/>
              <a:ext cx="3723823" cy="6344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1" name="Google Shape;81;p15"/>
            <p:cNvCxnSpPr/>
            <p:nvPr/>
          </p:nvCxnSpPr>
          <p:spPr>
            <a:xfrm>
              <a:off x="4049089" y="5144739"/>
              <a:ext cx="36603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82" name="Google Shape;8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4761" y="2210699"/>
            <a:ext cx="2551578" cy="7221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4883644" y="2135513"/>
            <a:ext cx="33780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Montserrat"/>
              <a:buNone/>
              <a:defRPr b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 slide">
  <p:cSld name="CUSTOM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1291125" y="795881"/>
            <a:ext cx="3257400" cy="8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16344" y="461623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slide">
  <p:cSld name="Title only slide">
    <p:bg>
      <p:bgPr>
        <a:solidFill>
          <a:srgbClr val="FFFDFF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Montserrat Light"/>
              <a:buNone/>
              <a:defRPr sz="2700" b="0" i="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16344" y="461623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bg>
      <p:bgPr>
        <a:solidFill>
          <a:srgbClr val="FFFFFF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/>
          <p:nvPr/>
        </p:nvSpPr>
        <p:spPr>
          <a:xfrm>
            <a:off x="-2446638" y="-240956"/>
            <a:ext cx="6098100" cy="609810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203887" y="2286546"/>
            <a:ext cx="30582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Montserrat"/>
              <a:buNone/>
              <a:defRPr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1"/>
          </p:nvPr>
        </p:nvSpPr>
        <p:spPr>
          <a:xfrm>
            <a:off x="3891784" y="1441429"/>
            <a:ext cx="4511400" cy="24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>
                <a:solidFill>
                  <a:srgbClr val="3A383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500"/>
              <a:buNone/>
              <a:defRPr>
                <a:solidFill>
                  <a:srgbClr val="3A383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>
                <a:solidFill>
                  <a:srgbClr val="3A383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>
                <a:solidFill>
                  <a:srgbClr val="3A3838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16344" y="461623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ONLY ">
  <p:cSld name="Standard title ONLY "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Montserrat Light"/>
              <a:buNone/>
              <a:defRPr sz="2700" b="0" i="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16344" y="461623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Quote Slide">
  <p:cSld name="2_Quote Slide">
    <p:bg>
      <p:bgPr>
        <a:solidFill>
          <a:schemeClr val="l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682973" y="203120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Montserrat"/>
              <a:buNone/>
              <a:defRPr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3" name="Google Shape;103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16344" y="461623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image placeholder option 2 1 1">
  <p:cSld name="1_Title slide with image placeholder option 2_1_1">
    <p:bg>
      <p:bgPr>
        <a:solidFill>
          <a:schemeClr val="accen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9806"/>
            <a:ext cx="9144000" cy="51434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14;p3"/>
          <p:cNvGrpSpPr/>
          <p:nvPr/>
        </p:nvGrpSpPr>
        <p:grpSpPr>
          <a:xfrm rot="-5400000">
            <a:off x="3363854" y="2488032"/>
            <a:ext cx="1984899" cy="167745"/>
            <a:chOff x="4049089" y="3800628"/>
            <a:chExt cx="3908821" cy="1344111"/>
          </a:xfrm>
        </p:grpSpPr>
        <p:pic>
          <p:nvPicPr>
            <p:cNvPr id="15" name="Google Shape;15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34087" y="3800628"/>
              <a:ext cx="3723823" cy="6344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" name="Google Shape;16;p3"/>
            <p:cNvCxnSpPr/>
            <p:nvPr/>
          </p:nvCxnSpPr>
          <p:spPr>
            <a:xfrm>
              <a:off x="4049089" y="5144739"/>
              <a:ext cx="36603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883644" y="2135513"/>
            <a:ext cx="33780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Montserrat"/>
              <a:buNone/>
              <a:defRPr b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Mockup2">
  <p:cSld name="1_Mockup2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21187" y="411416"/>
            <a:ext cx="5291554" cy="455364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1"/>
          <p:cNvSpPr>
            <a:spLocks noGrp="1"/>
          </p:cNvSpPr>
          <p:nvPr>
            <p:ph type="pic" idx="2"/>
          </p:nvPr>
        </p:nvSpPr>
        <p:spPr>
          <a:xfrm>
            <a:off x="2744735" y="1223603"/>
            <a:ext cx="3844500" cy="24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7" name="Google Shape;10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6344" y="461623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>
            <a:spLocks noGrp="1"/>
          </p:cNvSpPr>
          <p:nvPr>
            <p:ph type="pic" idx="2"/>
          </p:nvPr>
        </p:nvSpPr>
        <p:spPr>
          <a:xfrm>
            <a:off x="3141625" y="0"/>
            <a:ext cx="60042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0" name="Google Shape;110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04951" y="1633558"/>
            <a:ext cx="2461809" cy="2118507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2"/>
          <p:cNvSpPr>
            <a:spLocks noGrp="1"/>
          </p:cNvSpPr>
          <p:nvPr>
            <p:ph type="pic" idx="3"/>
          </p:nvPr>
        </p:nvSpPr>
        <p:spPr>
          <a:xfrm>
            <a:off x="2223589" y="2025226"/>
            <a:ext cx="1804500" cy="1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2" name="Google Shape;11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6344" y="461623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text slide">
  <p:cSld name="title, subtitle,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1400175" y="747094"/>
            <a:ext cx="63582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body" idx="1"/>
          </p:nvPr>
        </p:nvSpPr>
        <p:spPr>
          <a:xfrm>
            <a:off x="1393031" y="1306003"/>
            <a:ext cx="63582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ctr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Char char="•"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85750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ontserrat"/>
              <a:buChar char="•"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79400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ontserrat"/>
              <a:buChar char="•"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79400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ontserrat"/>
              <a:buChar char="•"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body" idx="2"/>
          </p:nvPr>
        </p:nvSpPr>
        <p:spPr>
          <a:xfrm>
            <a:off x="1393031" y="1930775"/>
            <a:ext cx="63510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lvl="0" indent="-37465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Montserrat"/>
              <a:buChar char="▪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▪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921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▪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79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ontserrat"/>
              <a:buChar char="▪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79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ontserrat"/>
              <a:buChar char="▪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118" name="Google Shape;118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16344" y="461623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1400175" y="747093"/>
            <a:ext cx="31719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2" name="Google Shape;122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16344" y="461623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Custom Layout">
  <p:cSld name="Image + text spit screen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>
            <a:spLocks noGrp="1"/>
          </p:cNvSpPr>
          <p:nvPr>
            <p:ph type="pic" idx="2"/>
          </p:nvPr>
        </p:nvSpPr>
        <p:spPr>
          <a:xfrm>
            <a:off x="742950" y="0"/>
            <a:ext cx="3828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title"/>
          </p:nvPr>
        </p:nvSpPr>
        <p:spPr>
          <a:xfrm>
            <a:off x="4898572" y="750019"/>
            <a:ext cx="38169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4898571" y="1966233"/>
            <a:ext cx="3816900" cy="25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lvl="0" indent="-37465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Montserrat"/>
              <a:buChar char="▪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Montserrat"/>
              <a:buChar char="▪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921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Char char="▪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79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ontserrat"/>
              <a:buChar char="▪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79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ontserrat"/>
              <a:buChar char="▪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128" name="Google Shape;128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16344" y="461623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>
            <a:spLocks noGrp="1"/>
          </p:cNvSpPr>
          <p:nvPr>
            <p:ph type="sldNum" idx="12"/>
          </p:nvPr>
        </p:nvSpPr>
        <p:spPr>
          <a:xfrm>
            <a:off x="2528503" y="4814158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1" name="Google Shape;131;p26"/>
          <p:cNvSpPr>
            <a:spLocks noGrp="1"/>
          </p:cNvSpPr>
          <p:nvPr>
            <p:ph type="pic" idx="2"/>
          </p:nvPr>
        </p:nvSpPr>
        <p:spPr>
          <a:xfrm>
            <a:off x="0" y="0"/>
            <a:ext cx="2351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title"/>
          </p:nvPr>
        </p:nvSpPr>
        <p:spPr>
          <a:xfrm>
            <a:off x="3751773" y="747093"/>
            <a:ext cx="31719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3" name="Google Shape;133;p26"/>
          <p:cNvSpPr/>
          <p:nvPr/>
        </p:nvSpPr>
        <p:spPr>
          <a:xfrm>
            <a:off x="2351598" y="0"/>
            <a:ext cx="743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Esteban"/>
              <a:ea typeface="Esteban"/>
              <a:cs typeface="Esteban"/>
              <a:sym typeface="Esteban"/>
            </a:endParaRPr>
          </a:p>
        </p:txBody>
      </p:sp>
      <p:sp>
        <p:nvSpPr>
          <p:cNvPr id="134" name="Google Shape;134;p26"/>
          <p:cNvSpPr txBox="1"/>
          <p:nvPr/>
        </p:nvSpPr>
        <p:spPr>
          <a:xfrm>
            <a:off x="2528503" y="4814158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 sz="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‹#›</a:t>
            </a:fld>
            <a:endParaRPr sz="8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35" name="Google Shape;135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95903" y="2370975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6"/>
          <p:cNvSpPr txBox="1">
            <a:spLocks noGrp="1"/>
          </p:cNvSpPr>
          <p:nvPr>
            <p:ph type="body" idx="1"/>
          </p:nvPr>
        </p:nvSpPr>
        <p:spPr>
          <a:xfrm>
            <a:off x="3793371" y="1739533"/>
            <a:ext cx="3816900" cy="25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lvl="0" indent="-37465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Noto Sans Symbols"/>
              <a:buChar char="▪"/>
              <a:defRPr>
                <a:solidFill>
                  <a:schemeClr val="dk2"/>
                </a:solidFill>
              </a:defRPr>
            </a:lvl1pPr>
            <a:lvl2pPr marL="914400" lvl="1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>
                <a:solidFill>
                  <a:schemeClr val="dk2"/>
                </a:solidFill>
              </a:defRPr>
            </a:lvl2pPr>
            <a:lvl3pPr marL="1371600" lvl="2" indent="-2921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▪"/>
              <a:defRPr>
                <a:solidFill>
                  <a:schemeClr val="dk2"/>
                </a:solidFill>
              </a:defRPr>
            </a:lvl3pPr>
            <a:lvl4pPr marL="1828800" lvl="3" indent="-279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oto Sans Symbols"/>
              <a:buChar char="▪"/>
              <a:defRPr>
                <a:solidFill>
                  <a:schemeClr val="dk2"/>
                </a:solidFill>
              </a:defRPr>
            </a:lvl4pPr>
            <a:lvl5pPr marL="2286000" lvl="4" indent="-279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oto Sans Symbols"/>
              <a:buChar char="▪"/>
              <a:defRPr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Custom Layout">
  <p:cSld name="36_Custom Layou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>
            <a:spLocks noGrp="1"/>
          </p:cNvSpPr>
          <p:nvPr>
            <p:ph type="pic" idx="2"/>
          </p:nvPr>
        </p:nvSpPr>
        <p:spPr>
          <a:xfrm>
            <a:off x="5314950" y="0"/>
            <a:ext cx="3828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title"/>
          </p:nvPr>
        </p:nvSpPr>
        <p:spPr>
          <a:xfrm>
            <a:off x="1400175" y="1963643"/>
            <a:ext cx="31719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1" name="Google Shape;141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16344" y="461623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8"/>
          <p:cNvSpPr>
            <a:spLocks noGrp="1"/>
          </p:cNvSpPr>
          <p:nvPr>
            <p:ph type="pic" idx="2"/>
          </p:nvPr>
        </p:nvSpPr>
        <p:spPr>
          <a:xfrm>
            <a:off x="0" y="0"/>
            <a:ext cx="57243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•"/>
              <a:defRPr sz="21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Disscussion" type="tx">
  <p:cSld name="TITLE_AND_BODY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9"/>
          <p:cNvSpPr>
            <a:spLocks noGrp="1"/>
          </p:cNvSpPr>
          <p:nvPr>
            <p:ph type="pic" idx="2"/>
          </p:nvPr>
        </p:nvSpPr>
        <p:spPr>
          <a:xfrm>
            <a:off x="-383556" y="770912"/>
            <a:ext cx="3601800" cy="3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•"/>
              <a:defRPr sz="21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Google Shape;146;p29"/>
          <p:cNvSpPr txBox="1">
            <a:spLocks noGrp="1"/>
          </p:cNvSpPr>
          <p:nvPr>
            <p:ph type="sldNum" idx="12"/>
          </p:nvPr>
        </p:nvSpPr>
        <p:spPr>
          <a:xfrm>
            <a:off x="4452889" y="4905377"/>
            <a:ext cx="2334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52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52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52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52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52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52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52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52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5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9" name="Google Shape;149;p3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Montserrat"/>
              <a:buNone/>
              <a:defRPr sz="28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0" name="Google Shape;150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+ text slide">
  <p:cSld name="Standard title + text slide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646406" y="1082944"/>
            <a:ext cx="7886700" cy="3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Montserrat"/>
              <a:buNone/>
              <a:defRPr sz="2700" i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pic>
        <p:nvPicPr>
          <p:cNvPr id="22" name="Google Shape;22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16344" y="461623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 1">
  <p:cSld name="13_Custom Layout_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1"/>
          <p:cNvSpPr txBox="1">
            <a:spLocks noGrp="1"/>
          </p:cNvSpPr>
          <p:nvPr>
            <p:ph type="sldNum" idx="12"/>
          </p:nvPr>
        </p:nvSpPr>
        <p:spPr>
          <a:xfrm>
            <a:off x="2528503" y="4814158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3" name="Google Shape;153;p31"/>
          <p:cNvSpPr>
            <a:spLocks noGrp="1"/>
          </p:cNvSpPr>
          <p:nvPr>
            <p:ph type="pic" idx="2"/>
          </p:nvPr>
        </p:nvSpPr>
        <p:spPr>
          <a:xfrm>
            <a:off x="0" y="0"/>
            <a:ext cx="2351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Google Shape;154;p31"/>
          <p:cNvSpPr txBox="1">
            <a:spLocks noGrp="1"/>
          </p:cNvSpPr>
          <p:nvPr>
            <p:ph type="title"/>
          </p:nvPr>
        </p:nvSpPr>
        <p:spPr>
          <a:xfrm>
            <a:off x="3751773" y="747093"/>
            <a:ext cx="31719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5" name="Google Shape;155;p31"/>
          <p:cNvSpPr/>
          <p:nvPr/>
        </p:nvSpPr>
        <p:spPr>
          <a:xfrm>
            <a:off x="2351598" y="0"/>
            <a:ext cx="743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Esteban"/>
              <a:ea typeface="Esteban"/>
              <a:cs typeface="Esteban"/>
              <a:sym typeface="Esteban"/>
            </a:endParaRPr>
          </a:p>
        </p:txBody>
      </p:sp>
      <p:sp>
        <p:nvSpPr>
          <p:cNvPr id="156" name="Google Shape;156;p31"/>
          <p:cNvSpPr txBox="1"/>
          <p:nvPr/>
        </p:nvSpPr>
        <p:spPr>
          <a:xfrm>
            <a:off x="2528503" y="4814158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 sz="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‹#›</a:t>
            </a:fld>
            <a:endParaRPr sz="8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57" name="Google Shape;157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95903" y="2370975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1"/>
          <p:cNvSpPr txBox="1"/>
          <p:nvPr/>
        </p:nvSpPr>
        <p:spPr>
          <a:xfrm>
            <a:off x="5754919" y="4809544"/>
            <a:ext cx="3317100" cy="1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TOUCHPOINT</a:t>
            </a:r>
            <a:r>
              <a:rPr lang="en" sz="900"/>
              <a:t> </a:t>
            </a: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</a:t>
            </a:r>
            <a:r>
              <a:rPr lang="en" sz="900"/>
              <a:t>2021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Montserrat"/>
              <a:buNone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" name="Google Shape;33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16344" y="461623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image placeholder option 2 1 2">
  <p:cSld name="1_Title slide with image placeholder option 2_1_2">
    <p:bg>
      <p:bgPr>
        <a:solidFill>
          <a:schemeClr val="accen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9806"/>
            <a:ext cx="9144000" cy="51434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" name="Google Shape;41;p8"/>
          <p:cNvGrpSpPr/>
          <p:nvPr/>
        </p:nvGrpSpPr>
        <p:grpSpPr>
          <a:xfrm rot="-5400000">
            <a:off x="3327554" y="2478069"/>
            <a:ext cx="1984899" cy="167745"/>
            <a:chOff x="4049089" y="3800628"/>
            <a:chExt cx="3908821" cy="1344111"/>
          </a:xfrm>
        </p:grpSpPr>
        <p:pic>
          <p:nvPicPr>
            <p:cNvPr id="42" name="Google Shape;42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34087" y="3800628"/>
              <a:ext cx="3723823" cy="6344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3" name="Google Shape;43;p8"/>
            <p:cNvCxnSpPr/>
            <p:nvPr/>
          </p:nvCxnSpPr>
          <p:spPr>
            <a:xfrm>
              <a:off x="4049089" y="5144739"/>
              <a:ext cx="36603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44" name="Google Shape;4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4761" y="2769999"/>
            <a:ext cx="2551578" cy="7221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4883644" y="2135513"/>
            <a:ext cx="33780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Montserrat"/>
              <a:buNone/>
              <a:defRPr b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8" name="Google Shape;48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16344" y="461623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image placeholder option 2 1">
  <p:cSld name="1_Title slide with image placeholder option 2_1">
    <p:bg>
      <p:bgPr>
        <a:solidFill>
          <a:schemeClr val="accen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9806"/>
            <a:ext cx="9144000" cy="51434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Google Shape;51;p10"/>
          <p:cNvGrpSpPr/>
          <p:nvPr/>
        </p:nvGrpSpPr>
        <p:grpSpPr>
          <a:xfrm rot="-5400000">
            <a:off x="3363854" y="2488032"/>
            <a:ext cx="1984899" cy="167745"/>
            <a:chOff x="4049089" y="3800628"/>
            <a:chExt cx="3908821" cy="1344111"/>
          </a:xfrm>
        </p:grpSpPr>
        <p:pic>
          <p:nvPicPr>
            <p:cNvPr id="52" name="Google Shape;52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34087" y="3800628"/>
              <a:ext cx="3723823" cy="6344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3" name="Google Shape;53;p10"/>
            <p:cNvCxnSpPr/>
            <p:nvPr/>
          </p:nvCxnSpPr>
          <p:spPr>
            <a:xfrm>
              <a:off x="4049089" y="5144739"/>
              <a:ext cx="36603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54" name="Google Shape;5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4761" y="2210699"/>
            <a:ext cx="2551578" cy="7221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4883644" y="2135513"/>
            <a:ext cx="33780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Montserrat"/>
              <a:buNone/>
              <a:defRPr b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Montserrat"/>
              <a:buNone/>
              <a:defRPr sz="33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Char char="•"/>
              <a:defRPr sz="210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•"/>
              <a:defRPr sz="150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rna.com/research/generosity-infographic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arna.com/wp-content/uploads/2018/08/Volunteering-for-the-Church-01.jpg" TargetMode="Externa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barna.com/wp-content/uploads/2018/08/Volunteering-for-the-Church-04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36.png"/><Relationship Id="rId4" Type="http://schemas.openxmlformats.org/officeDocument/2006/relationships/image" Target="../media/image4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4.png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mortarstone.com/TouchPoint-2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2"/>
          <p:cNvPicPr preferRelativeResize="0"/>
          <p:nvPr/>
        </p:nvPicPr>
        <p:blipFill rotWithShape="1">
          <a:blip r:embed="rId3">
            <a:alphaModFix amt="35000"/>
          </a:blip>
          <a:srcRect l="7791" r="7791"/>
          <a:stretch/>
        </p:blipFill>
        <p:spPr>
          <a:xfrm>
            <a:off x="0" y="-285750"/>
            <a:ext cx="9143997" cy="609601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2"/>
          <p:cNvSpPr txBox="1">
            <a:spLocks noGrp="1"/>
          </p:cNvSpPr>
          <p:nvPr>
            <p:ph type="title"/>
          </p:nvPr>
        </p:nvSpPr>
        <p:spPr>
          <a:xfrm>
            <a:off x="165563" y="397163"/>
            <a:ext cx="39621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b="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What’s the </a:t>
            </a:r>
            <a:r>
              <a:rPr lang="en" b="0">
                <a:latin typeface="Montserrat"/>
                <a:ea typeface="Montserrat"/>
                <a:cs typeface="Montserrat"/>
                <a:sym typeface="Montserrat"/>
              </a:rPr>
              <a:t>Point</a:t>
            </a:r>
            <a:r>
              <a:rPr lang="en" b="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…</a:t>
            </a:r>
            <a:endParaRPr b="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" name="Google Shape;166;p32"/>
          <p:cNvSpPr txBox="1"/>
          <p:nvPr/>
        </p:nvSpPr>
        <p:spPr>
          <a:xfrm>
            <a:off x="285300" y="979400"/>
            <a:ext cx="374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of </a:t>
            </a:r>
            <a:r>
              <a:rPr lang="en" sz="15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Encouraging &amp;</a:t>
            </a:r>
            <a:r>
              <a:rPr lang="en" sz="1500" b="0" i="0" u="none" strike="noStrike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5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Tracking Giving</a:t>
            </a:r>
            <a:r>
              <a:rPr lang="en" sz="1500" b="0" i="0" u="none" strike="noStrike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15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7" name="Google Shape;167;p32"/>
          <p:cNvSpPr txBox="1"/>
          <p:nvPr/>
        </p:nvSpPr>
        <p:spPr>
          <a:xfrm>
            <a:off x="855413" y="1348856"/>
            <a:ext cx="2582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Thursday, April 29 - 2pm Central</a:t>
            </a: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8" name="Google Shape;168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3101" y="93950"/>
            <a:ext cx="2356326" cy="595226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2"/>
          <p:cNvSpPr txBox="1">
            <a:spLocks noGrp="1"/>
          </p:cNvSpPr>
          <p:nvPr>
            <p:ph type="title" idx="4294967295"/>
          </p:nvPr>
        </p:nvSpPr>
        <p:spPr>
          <a:xfrm>
            <a:off x="6434859" y="705368"/>
            <a:ext cx="896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8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with special guest</a:t>
            </a:r>
            <a:endParaRPr sz="8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" name="Google Shape;170;p32"/>
          <p:cNvSpPr/>
          <p:nvPr/>
        </p:nvSpPr>
        <p:spPr>
          <a:xfrm>
            <a:off x="-50" y="4962125"/>
            <a:ext cx="9144000" cy="1815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Making Ministry Easy With TouchPoint’s Solutions</a:t>
            </a:r>
            <a:endParaRPr sz="11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1" name="Google Shape;171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55726" y="479598"/>
            <a:ext cx="1955875" cy="67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1"/>
          <p:cNvSpPr txBox="1">
            <a:spLocks noGrp="1"/>
          </p:cNvSpPr>
          <p:nvPr>
            <p:ph type="title"/>
          </p:nvPr>
        </p:nvSpPr>
        <p:spPr>
          <a:xfrm>
            <a:off x="4883644" y="1683225"/>
            <a:ext cx="4180200" cy="1776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>
                <a:solidFill>
                  <a:schemeClr val="lt1"/>
                </a:solidFill>
              </a:rPr>
              <a:t>Giving Has Stabilized – But Only For The Top 10% Of Givers</a:t>
            </a:r>
            <a:endParaRPr/>
          </a:p>
        </p:txBody>
      </p:sp>
      <p:pic>
        <p:nvPicPr>
          <p:cNvPr id="231" name="Google Shape;23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1163" y="2064318"/>
            <a:ext cx="2912626" cy="1014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2"/>
          <p:cNvSpPr txBox="1"/>
          <p:nvPr/>
        </p:nvSpPr>
        <p:spPr>
          <a:xfrm>
            <a:off x="382126" y="53822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7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Retain Current Givers</a:t>
            </a:r>
            <a:endParaRPr sz="27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7" name="Google Shape;237;p4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0"/>
              <a:t>Retain Current Givers</a:t>
            </a:r>
            <a:endParaRPr sz="3100" b="0"/>
          </a:p>
        </p:txBody>
      </p:sp>
      <p:pic>
        <p:nvPicPr>
          <p:cNvPr id="238" name="Google Shape;23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8912" y="1252209"/>
            <a:ext cx="8266177" cy="3392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Retain Current Givers</a:t>
            </a:r>
            <a:endParaRPr sz="3100"/>
          </a:p>
        </p:txBody>
      </p:sp>
      <p:sp>
        <p:nvSpPr>
          <p:cNvPr id="244" name="Google Shape;244;p43"/>
          <p:cNvSpPr txBox="1">
            <a:spLocks noGrp="1"/>
          </p:cNvSpPr>
          <p:nvPr>
            <p:ph type="body" idx="4294967295"/>
          </p:nvPr>
        </p:nvSpPr>
        <p:spPr>
          <a:xfrm>
            <a:off x="742175" y="1166950"/>
            <a:ext cx="7668600" cy="3297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Montserrat"/>
              <a:buAutoNum type="alphaUcPeriod"/>
            </a:pPr>
            <a:r>
              <a:rPr lang="en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Look back 1-year and track how many CORE Givers you’ve retained. </a:t>
            </a: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Montserrat"/>
              <a:buAutoNum type="alphaUcPeriod"/>
            </a:pPr>
            <a:r>
              <a:rPr lang="en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How much of their giving was retained over the last year? </a:t>
            </a: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2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Retain Current Givers</a:t>
            </a:r>
            <a:endParaRPr/>
          </a:p>
        </p:txBody>
      </p:sp>
      <p:pic>
        <p:nvPicPr>
          <p:cNvPr id="251" name="Google Shape;25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627" y="1252210"/>
            <a:ext cx="8808747" cy="341732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4"/>
          <p:cNvSpPr txBox="1">
            <a:spLocks noGrp="1"/>
          </p:cNvSpPr>
          <p:nvPr>
            <p:ph type="title"/>
          </p:nvPr>
        </p:nvSpPr>
        <p:spPr>
          <a:xfrm>
            <a:off x="628651" y="273844"/>
            <a:ext cx="7886700" cy="772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Retain Current Givers</a:t>
            </a:r>
            <a:endParaRPr sz="3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5"/>
          <p:cNvSpPr txBox="1">
            <a:spLocks noGrp="1"/>
          </p:cNvSpPr>
          <p:nvPr>
            <p:ph type="title" idx="4294967295"/>
          </p:nvPr>
        </p:nvSpPr>
        <p:spPr>
          <a:xfrm>
            <a:off x="628651" y="265969"/>
            <a:ext cx="7886700" cy="772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Retain Current Givers</a:t>
            </a:r>
            <a:endParaRPr sz="31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8" name="Google Shape;258;p45"/>
          <p:cNvSpPr txBox="1">
            <a:spLocks noGrp="1"/>
          </p:cNvSpPr>
          <p:nvPr>
            <p:ph type="body" idx="4294967295"/>
          </p:nvPr>
        </p:nvSpPr>
        <p:spPr>
          <a:xfrm>
            <a:off x="742175" y="1166950"/>
            <a:ext cx="7668600" cy="3297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800"/>
              <a:buAutoNum type="alphaUcPeriod" startAt="3"/>
            </a:pPr>
            <a:r>
              <a:rPr lang="en" sz="1800">
                <a:solidFill>
                  <a:schemeClr val="accent6"/>
                </a:solidFill>
              </a:rPr>
              <a:t>What can you do to retain more CORE givers? </a:t>
            </a:r>
            <a:endParaRPr sz="1800">
              <a:solidFill>
                <a:schemeClr val="accent6"/>
              </a:solidFill>
            </a:endParaRPr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Thank CORE Givers quarterly</a:t>
            </a:r>
            <a:endParaRPr/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Have Pastors reach out to form a relationship</a:t>
            </a:r>
            <a:endParaRPr/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Get CORE Givers involved with ministry service </a:t>
            </a:r>
            <a:endParaRPr>
              <a:solidFill>
                <a:schemeClr val="dk1"/>
              </a:solidFill>
            </a:endParaRPr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Have Pastors contact lapsed &amp; lagging givers</a:t>
            </a:r>
            <a:endParaRPr/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Offer financial &amp; generosity classes</a:t>
            </a:r>
            <a:endParaRPr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6"/>
          <p:cNvSpPr txBox="1"/>
          <p:nvPr/>
        </p:nvSpPr>
        <p:spPr>
          <a:xfrm>
            <a:off x="2408675" y="2279225"/>
            <a:ext cx="435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3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&amp;</a:t>
            </a:r>
            <a:endParaRPr sz="33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4" name="Google Shape;264;p46"/>
          <p:cNvSpPr txBox="1">
            <a:spLocks noGrp="1"/>
          </p:cNvSpPr>
          <p:nvPr>
            <p:ph type="title"/>
          </p:nvPr>
        </p:nvSpPr>
        <p:spPr>
          <a:xfrm>
            <a:off x="4883644" y="1827000"/>
            <a:ext cx="4180200" cy="1489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>
                <a:solidFill>
                  <a:schemeClr val="lt1"/>
                </a:solidFill>
              </a:rPr>
              <a:t>How Do We Encourage New Givers?</a:t>
            </a:r>
            <a:endParaRPr/>
          </a:p>
        </p:txBody>
      </p:sp>
      <p:pic>
        <p:nvPicPr>
          <p:cNvPr id="265" name="Google Shape;26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1163" y="1530918"/>
            <a:ext cx="2912626" cy="1014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47"/>
          <p:cNvPicPr preferRelativeResize="0"/>
          <p:nvPr/>
        </p:nvPicPr>
        <p:blipFill rotWithShape="1">
          <a:blip r:embed="rId3">
            <a:alphaModFix/>
          </a:blip>
          <a:srcRect l="15920" r="36737"/>
          <a:stretch/>
        </p:blipFill>
        <p:spPr>
          <a:xfrm>
            <a:off x="0" y="0"/>
            <a:ext cx="365120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7"/>
          <p:cNvSpPr txBox="1"/>
          <p:nvPr/>
        </p:nvSpPr>
        <p:spPr>
          <a:xfrm>
            <a:off x="4052681" y="872225"/>
            <a:ext cx="4742100" cy="39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342900" marR="0" lvl="0" indent="-254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"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Talk About Money </a:t>
            </a:r>
            <a:endParaRPr sz="14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254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"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Cultivate Relationships</a:t>
            </a:r>
            <a:endParaRPr sz="14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254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"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Share Compelling Stories</a:t>
            </a:r>
            <a:endParaRPr sz="14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254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"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Get Them Plugged In </a:t>
            </a:r>
            <a:endParaRPr sz="14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254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"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Cast Vision</a:t>
            </a:r>
            <a:endParaRPr sz="14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254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"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Simply Ask</a:t>
            </a:r>
            <a:endParaRPr sz="14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254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"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Make Giving Easy</a:t>
            </a:r>
            <a:endParaRPr sz="14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254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"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Communicate Appreciation</a:t>
            </a:r>
            <a:endParaRPr sz="14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3" name="Google Shape;273;p47"/>
          <p:cNvSpPr txBox="1"/>
          <p:nvPr/>
        </p:nvSpPr>
        <p:spPr>
          <a:xfrm>
            <a:off x="4052681" y="363250"/>
            <a:ext cx="4431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7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Grow Financial Giving</a:t>
            </a:r>
            <a:endParaRPr sz="2700" b="0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8"/>
          <p:cNvSpPr txBox="1">
            <a:spLocks noGrp="1"/>
          </p:cNvSpPr>
          <p:nvPr>
            <p:ph type="title" idx="4294967295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27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The More They Care, The More They Care</a:t>
            </a:r>
            <a:endParaRPr sz="27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" name="Google Shape;280;p48"/>
          <p:cNvSpPr txBox="1"/>
          <p:nvPr/>
        </p:nvSpPr>
        <p:spPr>
          <a:xfrm>
            <a:off x="5897733" y="4876310"/>
            <a:ext cx="16680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400" b="0" i="0" u="sng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https://www.barna.com/research/generosity-infographic/</a:t>
            </a:r>
            <a:endParaRPr sz="400" b="0" i="0" u="none" strike="noStrike" cap="none">
              <a:solidFill>
                <a:srgbClr val="262626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1" name="Google Shape;281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8275" y="1031350"/>
            <a:ext cx="5987421" cy="388848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9"/>
          <p:cNvSpPr txBox="1">
            <a:spLocks noGrp="1"/>
          </p:cNvSpPr>
          <p:nvPr>
            <p:ph type="title" idx="4294967295"/>
          </p:nvPr>
        </p:nvSpPr>
        <p:spPr>
          <a:xfrm>
            <a:off x="781900" y="240525"/>
            <a:ext cx="47322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27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Get Them Involved</a:t>
            </a:r>
            <a:endParaRPr sz="27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8" name="Google Shape;288;p49"/>
          <p:cNvPicPr preferRelativeResize="0"/>
          <p:nvPr/>
        </p:nvPicPr>
        <p:blipFill rotWithShape="1">
          <a:blip r:embed="rId3">
            <a:alphaModFix/>
          </a:blip>
          <a:srcRect l="1799" r="11694"/>
          <a:stretch/>
        </p:blipFill>
        <p:spPr>
          <a:xfrm>
            <a:off x="493925" y="1171725"/>
            <a:ext cx="5308150" cy="22788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289" name="Google Shape;289;p49"/>
          <p:cNvSpPr txBox="1"/>
          <p:nvPr/>
        </p:nvSpPr>
        <p:spPr>
          <a:xfrm>
            <a:off x="781900" y="3572675"/>
            <a:ext cx="4732200" cy="1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Montserrat"/>
              <a:buChar char="●"/>
            </a:pPr>
            <a:r>
              <a:rPr lang="en" sz="1200" b="0" i="0" u="none" strike="noStrike" cap="none">
                <a:solidFill>
                  <a:srgbClr val="26262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Christians who typically </a:t>
            </a:r>
            <a:r>
              <a:rPr lang="en" sz="1200" b="1" i="0" u="none" strike="noStrike" cap="none">
                <a:solidFill>
                  <a:srgbClr val="26262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give most</a:t>
            </a:r>
            <a:r>
              <a:rPr lang="en" sz="1200" b="0" i="0" u="none" strike="noStrike" cap="none">
                <a:solidFill>
                  <a:srgbClr val="26262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are also most likely to say they have </a:t>
            </a:r>
            <a:r>
              <a:rPr lang="en" sz="1200" b="1" i="0" u="none" strike="noStrike" cap="none">
                <a:solidFill>
                  <a:srgbClr val="26262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volunteered within the past week</a:t>
            </a:r>
            <a:r>
              <a:rPr lang="en" sz="1200" b="0" i="0" u="none" strike="noStrike" cap="none">
                <a:solidFill>
                  <a:srgbClr val="26262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or month. </a:t>
            </a:r>
            <a:endParaRPr sz="1200" b="0" i="0" u="none" strike="noStrike" cap="none">
              <a:solidFill>
                <a:srgbClr val="262626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Montserrat"/>
              <a:buChar char="●"/>
            </a:pPr>
            <a:r>
              <a:rPr lang="en" sz="1200" b="0" i="0" u="none" strike="noStrike" cap="non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Christians that </a:t>
            </a:r>
            <a:r>
              <a:rPr lang="en" sz="1200" b="1" i="0" u="none" strike="noStrike" cap="non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actively participate</a:t>
            </a:r>
            <a:r>
              <a:rPr lang="en" sz="1200" b="0" i="0" u="none" strike="noStrike" cap="non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 in one type of giving </a:t>
            </a:r>
            <a:r>
              <a:rPr lang="en" sz="1200" b="1" i="0" u="none" strike="noStrike" cap="non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aren’t looking to get a pass</a:t>
            </a:r>
            <a:r>
              <a:rPr lang="en" sz="1200" b="0" i="0" u="none" strike="noStrike" cap="non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 on the other. </a:t>
            </a:r>
            <a:endParaRPr sz="1200" b="0" i="0" u="none" strike="noStrike" cap="non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Montserrat"/>
              <a:buChar char="●"/>
            </a:pPr>
            <a:r>
              <a:rPr lang="en" sz="1200" b="0" i="0" u="none" strike="noStrike" cap="none">
                <a:solidFill>
                  <a:srgbClr val="26262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Whether giving of money or of time, </a:t>
            </a:r>
            <a:r>
              <a:rPr lang="en" sz="1200" b="1" i="0" u="none" strike="noStrike" cap="none">
                <a:solidFill>
                  <a:srgbClr val="26262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generous Christians are simply generous</a:t>
            </a:r>
            <a:r>
              <a:rPr lang="en" sz="1200" b="0" i="0" u="none" strike="noStrike" cap="none">
                <a:solidFill>
                  <a:srgbClr val="26262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0" name="Google Shape;290;p49"/>
          <p:cNvPicPr preferRelativeResize="0"/>
          <p:nvPr/>
        </p:nvPicPr>
        <p:blipFill rotWithShape="1">
          <a:blip r:embed="rId4">
            <a:alphaModFix/>
          </a:blip>
          <a:srcRect l="2129" t="25749" r="16918"/>
          <a:stretch/>
        </p:blipFill>
        <p:spPr>
          <a:xfrm>
            <a:off x="6411625" y="825550"/>
            <a:ext cx="2221752" cy="179692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91" name="Google Shape;291;p49"/>
          <p:cNvPicPr preferRelativeResize="0"/>
          <p:nvPr/>
        </p:nvPicPr>
        <p:blipFill rotWithShape="1">
          <a:blip r:embed="rId5">
            <a:alphaModFix/>
          </a:blip>
          <a:srcRect l="8784" r="7068"/>
          <a:stretch/>
        </p:blipFill>
        <p:spPr>
          <a:xfrm>
            <a:off x="6411625" y="2927400"/>
            <a:ext cx="2221748" cy="17600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cxnSp>
        <p:nvCxnSpPr>
          <p:cNvPr id="292" name="Google Shape;292;p49"/>
          <p:cNvCxnSpPr/>
          <p:nvPr/>
        </p:nvCxnSpPr>
        <p:spPr>
          <a:xfrm flipH="1">
            <a:off x="8333350" y="2277175"/>
            <a:ext cx="101400" cy="9132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cxnSp>
      <p:sp>
        <p:nvSpPr>
          <p:cNvPr id="293" name="Google Shape;293;p49"/>
          <p:cNvSpPr txBox="1"/>
          <p:nvPr/>
        </p:nvSpPr>
        <p:spPr>
          <a:xfrm>
            <a:off x="3649600" y="3270175"/>
            <a:ext cx="21720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" sz="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https://www.barna.com/wp-content/uploads/2018/08/Volunteering-for-the-Church-01.jpg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0"/>
          <p:cNvSpPr txBox="1">
            <a:spLocks noGrp="1"/>
          </p:cNvSpPr>
          <p:nvPr>
            <p:ph type="title" idx="4294967295"/>
          </p:nvPr>
        </p:nvSpPr>
        <p:spPr>
          <a:xfrm>
            <a:off x="4217775" y="259775"/>
            <a:ext cx="40785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27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Get Them Involved</a:t>
            </a:r>
            <a:endParaRPr sz="27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0" name="Google Shape;300;p50"/>
          <p:cNvSpPr txBox="1"/>
          <p:nvPr/>
        </p:nvSpPr>
        <p:spPr>
          <a:xfrm>
            <a:off x="4381725" y="1068875"/>
            <a:ext cx="3750600" cy="27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en" sz="1200" b="0" i="0" u="none" strike="noStrike" cap="none">
                <a:solidFill>
                  <a:schemeClr val="dk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Many consider giving $40 to a </a:t>
            </a:r>
            <a:r>
              <a:rPr lang="en" sz="1200" b="1" i="0" u="none" strike="noStrike" cap="none">
                <a:solidFill>
                  <a:schemeClr val="dk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person in need</a:t>
            </a:r>
            <a:r>
              <a:rPr lang="en" sz="1200" b="0" i="0" u="none" strike="noStrike" cap="none">
                <a:solidFill>
                  <a:schemeClr val="dk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(like an unhoused person), </a:t>
            </a:r>
            <a:r>
              <a:rPr lang="en" sz="1200" b="1" i="0" u="none" strike="noStrike" cap="none">
                <a:solidFill>
                  <a:schemeClr val="dk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more generous</a:t>
            </a:r>
            <a:r>
              <a:rPr lang="en" sz="1200" b="0" i="0" u="none" strike="noStrike" cap="none">
                <a:solidFill>
                  <a:schemeClr val="dk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than giving $40 to an </a:t>
            </a:r>
            <a:r>
              <a:rPr lang="en" sz="1200" b="1" i="0" u="none" strike="noStrike" cap="none">
                <a:solidFill>
                  <a:schemeClr val="dk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organization or church</a:t>
            </a:r>
            <a:r>
              <a:rPr lang="en" sz="1200" b="0" i="0" u="none" strike="noStrike" cap="none">
                <a:solidFill>
                  <a:schemeClr val="dk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200" b="0" i="0" u="none" strike="noStrike" cap="none">
              <a:solidFill>
                <a:schemeClr val="dk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en" sz="1200" b="0" i="0" u="none" strike="noStrike" cap="none">
                <a:solidFill>
                  <a:schemeClr val="dk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Even though the dollar amount is the same, the act of giving during a </a:t>
            </a:r>
            <a:r>
              <a:rPr lang="en" sz="1200" b="1" i="0" u="none" strike="noStrike" cap="none">
                <a:solidFill>
                  <a:schemeClr val="dk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personal encounter</a:t>
            </a:r>
            <a:r>
              <a:rPr lang="en" sz="1200" b="0" i="0" u="none" strike="noStrike" cap="none">
                <a:solidFill>
                  <a:schemeClr val="dk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rather than giving to their </a:t>
            </a:r>
            <a:r>
              <a:rPr lang="en" sz="1200" b="1" i="0" u="none" strike="noStrike" cap="none">
                <a:solidFill>
                  <a:schemeClr val="dk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church</a:t>
            </a:r>
            <a:r>
              <a:rPr lang="en" sz="1200" b="0" i="0" u="none" strike="noStrike" cap="none">
                <a:solidFill>
                  <a:schemeClr val="dk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when the offering plate is passed holds a</a:t>
            </a:r>
            <a:r>
              <a:rPr lang="en" sz="1200" b="1" i="0" u="none" strike="noStrike" cap="none">
                <a:solidFill>
                  <a:schemeClr val="dk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different weight</a:t>
            </a:r>
            <a:r>
              <a:rPr lang="en" sz="1200" b="0" i="0" u="none" strike="noStrike" cap="none">
                <a:solidFill>
                  <a:schemeClr val="dk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.  </a:t>
            </a:r>
            <a:endParaRPr sz="1200" b="0" i="0" u="none" strike="noStrike" cap="none">
              <a:solidFill>
                <a:schemeClr val="dk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3282622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cxnSp>
        <p:nvCxnSpPr>
          <p:cNvPr id="302" name="Google Shape;302;p50"/>
          <p:cNvCxnSpPr/>
          <p:nvPr/>
        </p:nvCxnSpPr>
        <p:spPr>
          <a:xfrm flipH="1">
            <a:off x="1897875" y="3471325"/>
            <a:ext cx="677400" cy="633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28575" dist="9525" dir="1020000" algn="bl" rotWithShape="0">
              <a:srgbClr val="000000">
                <a:alpha val="54901"/>
              </a:srgbClr>
            </a:outerShdw>
          </a:effectLst>
        </p:spPr>
      </p:cxnSp>
      <p:cxnSp>
        <p:nvCxnSpPr>
          <p:cNvPr id="303" name="Google Shape;303;p50"/>
          <p:cNvCxnSpPr/>
          <p:nvPr/>
        </p:nvCxnSpPr>
        <p:spPr>
          <a:xfrm flipH="1">
            <a:off x="2184325" y="1965675"/>
            <a:ext cx="677400" cy="633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28575" dist="9525" dir="1020000" algn="bl" rotWithShape="0">
              <a:srgbClr val="000000">
                <a:alpha val="54901"/>
              </a:srgbClr>
            </a:outerShdw>
          </a:effectLst>
        </p:spPr>
      </p:cxnSp>
      <p:cxnSp>
        <p:nvCxnSpPr>
          <p:cNvPr id="304" name="Google Shape;304;p50"/>
          <p:cNvCxnSpPr/>
          <p:nvPr/>
        </p:nvCxnSpPr>
        <p:spPr>
          <a:xfrm flipH="1">
            <a:off x="2894125" y="1158525"/>
            <a:ext cx="677400" cy="633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28575" dist="9525" dir="1020000" algn="bl" rotWithShape="0">
              <a:srgbClr val="000000">
                <a:alpha val="54901"/>
              </a:srgbClr>
            </a:outerShdw>
          </a:effectLst>
        </p:spPr>
      </p:cxnSp>
      <p:sp>
        <p:nvSpPr>
          <p:cNvPr id="305" name="Google Shape;305;p50"/>
          <p:cNvSpPr txBox="1"/>
          <p:nvPr/>
        </p:nvSpPr>
        <p:spPr>
          <a:xfrm>
            <a:off x="931025" y="4906800"/>
            <a:ext cx="1724100" cy="1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r>
              <a:rPr lang="en" sz="3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https://www.barna.com/wp-content/uploads/2018/08/Volunteering-for-the-Church-04.jpg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3"/>
          <p:cNvSpPr txBox="1">
            <a:spLocks noGrp="1"/>
          </p:cNvSpPr>
          <p:nvPr>
            <p:ph type="title" idx="4294967295"/>
          </p:nvPr>
        </p:nvSpPr>
        <p:spPr>
          <a:xfrm>
            <a:off x="1182224" y="270525"/>
            <a:ext cx="26106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31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Presenters</a:t>
            </a:r>
            <a:endParaRPr sz="31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77" name="Google Shape;177;p33"/>
          <p:cNvGraphicFramePr/>
          <p:nvPr/>
        </p:nvGraphicFramePr>
        <p:xfrm>
          <a:off x="1315931" y="3707591"/>
          <a:ext cx="5628050" cy="617750"/>
        </p:xfrm>
        <a:graphic>
          <a:graphicData uri="http://schemas.openxmlformats.org/drawingml/2006/table">
            <a:tbl>
              <a:tblPr firstRow="1" bandRow="1">
                <a:noFill/>
                <a:tableStyleId>{874190AA-FD34-4CB2-B0E1-C4FA180799BB}</a:tableStyleId>
              </a:tblPr>
              <a:tblGrid>
                <a:gridCol w="1986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1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0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7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b="1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Brent Spicer </a:t>
                      </a:r>
                      <a:endParaRPr sz="110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>
                          <a:solidFill>
                            <a:srgbClr val="009DF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Executive Vice President</a:t>
                      </a:r>
                      <a:endParaRPr sz="900" u="none" strike="noStrike" cap="none">
                        <a:solidFill>
                          <a:srgbClr val="009DF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68600" marT="34300" marB="343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b="1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Andrew Triplett</a:t>
                      </a:r>
                      <a:endParaRPr sz="110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>
                          <a:solidFill>
                            <a:srgbClr val="009DF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Director of Consulting</a:t>
                      </a:r>
                      <a:endParaRPr sz="1100" u="none" strike="noStrike" cap="none">
                        <a:solidFill>
                          <a:srgbClr val="009DF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68600" marT="34300" marB="343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solidFill>
                          <a:srgbClr val="009DF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68600" marT="34300" marB="343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78" name="Google Shape;178;p33"/>
          <p:cNvPicPr preferRelativeResize="0"/>
          <p:nvPr/>
        </p:nvPicPr>
        <p:blipFill rotWithShape="1">
          <a:blip r:embed="rId3">
            <a:alphaModFix/>
          </a:blip>
          <a:srcRect t="1305" b="1305"/>
          <a:stretch/>
        </p:blipFill>
        <p:spPr>
          <a:xfrm>
            <a:off x="3235200" y="1618262"/>
            <a:ext cx="1789500" cy="1945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79" name="Google Shape;179;p33" descr="A person smiling for the camera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1156" y="1618262"/>
            <a:ext cx="1678730" cy="194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51"/>
          <p:cNvPicPr preferRelativeResize="0"/>
          <p:nvPr/>
        </p:nvPicPr>
        <p:blipFill rotWithShape="1">
          <a:blip r:embed="rId3">
            <a:alphaModFix/>
          </a:blip>
          <a:srcRect r="17985"/>
          <a:stretch/>
        </p:blipFill>
        <p:spPr>
          <a:xfrm>
            <a:off x="2026417" y="1339559"/>
            <a:ext cx="5259490" cy="2875948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51"/>
          <p:cNvSpPr txBox="1">
            <a:spLocks noGrp="1"/>
          </p:cNvSpPr>
          <p:nvPr>
            <p:ph type="title" idx="4294967295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27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Online Giving Pages</a:t>
            </a:r>
            <a:endParaRPr sz="27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3" name="Google Shape;313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500" y="1082950"/>
            <a:ext cx="7741000" cy="381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2"/>
          <p:cNvSpPr txBox="1"/>
          <p:nvPr/>
        </p:nvSpPr>
        <p:spPr>
          <a:xfrm>
            <a:off x="610133" y="1428434"/>
            <a:ext cx="74307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AutoNum type="alphaUcPeriod"/>
            </a:pPr>
            <a:r>
              <a:rPr lang="en" sz="1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What is Your Church’s Unique Story? </a:t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800" b="1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AutoNum type="alphaUcPeriod"/>
            </a:pPr>
            <a:r>
              <a:rPr lang="en" sz="1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Do you have a Case for Support? </a:t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028700" marR="0" lvl="2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</a:pPr>
            <a:r>
              <a:rPr lang="en" sz="1800" i="1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Why should people be giving to your church? What causes are you supporting and what is the greater vision for your church? </a:t>
            </a:r>
            <a:endParaRPr sz="1800" b="1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AutoNum type="alphaUcPeriod"/>
            </a:pPr>
            <a:r>
              <a:rPr lang="en" sz="1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Review your Vision and Mission</a:t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42975" marR="0" lvl="2" indent="-276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</a:pPr>
            <a:r>
              <a:rPr lang="en" sz="180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800" i="1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Is your vision fully engrained in each area of ministry at your church? </a:t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9" name="Google Shape;319;p52"/>
          <p:cNvSpPr txBox="1">
            <a:spLocks noGrp="1"/>
          </p:cNvSpPr>
          <p:nvPr>
            <p:ph type="title"/>
          </p:nvPr>
        </p:nvSpPr>
        <p:spPr>
          <a:xfrm>
            <a:off x="628650" y="273850"/>
            <a:ext cx="8475900" cy="772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0"/>
              <a:t>Share Your Story. Engage with Mission. </a:t>
            </a:r>
            <a:endParaRPr sz="3200" b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911" y="1243064"/>
            <a:ext cx="6960456" cy="3494433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3"/>
          <p:cNvSpPr txBox="1">
            <a:spLocks noGrp="1"/>
          </p:cNvSpPr>
          <p:nvPr>
            <p:ph type="title" idx="4294967295"/>
          </p:nvPr>
        </p:nvSpPr>
        <p:spPr>
          <a:xfrm>
            <a:off x="628650" y="273850"/>
            <a:ext cx="8475900" cy="772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Share Your Story. Engage with Mission. </a:t>
            </a:r>
            <a:endParaRPr sz="32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4"/>
          <p:cNvSpPr txBox="1"/>
          <p:nvPr/>
        </p:nvSpPr>
        <p:spPr>
          <a:xfrm>
            <a:off x="610133" y="1346137"/>
            <a:ext cx="74307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AutoNum type="alphaUcPeriod" startAt="4"/>
            </a:pPr>
            <a:r>
              <a:rPr lang="en" sz="1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Vision should be evergreen</a:t>
            </a: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AutoNum type="alphaUcPeriod" startAt="4"/>
            </a:pPr>
            <a:r>
              <a:rPr lang="en" sz="1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Vision is long-term</a:t>
            </a: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AutoNum type="alphaUcPeriod" startAt="4"/>
            </a:pPr>
            <a:r>
              <a:rPr lang="en" sz="1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Regularly share the past direction, current successes and future opportunities to join. </a:t>
            </a: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AutoNum type="alphaUcPeriod" startAt="4"/>
            </a:pPr>
            <a:r>
              <a:rPr lang="en" sz="1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Engage your givers with the overall mission of the church. Be transparent with what their giving supports. </a:t>
            </a: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80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1" name="Google Shape;331;p54"/>
          <p:cNvSpPr txBox="1">
            <a:spLocks noGrp="1"/>
          </p:cNvSpPr>
          <p:nvPr>
            <p:ph type="title" idx="4294967295"/>
          </p:nvPr>
        </p:nvSpPr>
        <p:spPr>
          <a:xfrm>
            <a:off x="628650" y="273850"/>
            <a:ext cx="8381100" cy="772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Share Your Story. Engage with Mission. </a:t>
            </a:r>
            <a:endParaRPr sz="32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5"/>
          <p:cNvSpPr txBox="1">
            <a:spLocks noGrp="1"/>
          </p:cNvSpPr>
          <p:nvPr>
            <p:ph type="title"/>
          </p:nvPr>
        </p:nvSpPr>
        <p:spPr>
          <a:xfrm>
            <a:off x="4883644" y="1650038"/>
            <a:ext cx="4180200" cy="18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>
                <a:solidFill>
                  <a:schemeClr val="lt1"/>
                </a:solidFill>
              </a:rPr>
              <a:t>Effectively Tracking Givers &amp; Moving Through Tiers Of Giving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6"/>
          <p:cNvSpPr txBox="1"/>
          <p:nvPr/>
        </p:nvSpPr>
        <p:spPr>
          <a:xfrm>
            <a:off x="3368100" y="1178000"/>
            <a:ext cx="3360000" cy="3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1" i="0" u="sng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</a:t>
            </a:r>
            <a:r>
              <a:rPr lang="en" sz="3000" b="0" i="0" u="none" strike="noStrike" cap="none"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pecific</a:t>
            </a: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1" i="0" u="sng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</a:t>
            </a:r>
            <a:r>
              <a:rPr lang="en" sz="3000" b="0" i="0" u="none" strike="noStrike" cap="none"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easurable</a:t>
            </a: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1" i="0" u="sng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en" sz="3000" b="0" i="0" u="none" strike="noStrike" cap="none"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chievable</a:t>
            </a: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1" i="0" u="sng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</a:t>
            </a:r>
            <a:r>
              <a:rPr lang="en" sz="3000" b="0" i="0" u="none" strike="noStrike" cap="none"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ealistic</a:t>
            </a: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1" i="0" u="sng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en" sz="3000" b="0" i="0" u="none" strike="noStrike" cap="none"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imely</a:t>
            </a: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3" name="Google Shape;343;p56"/>
          <p:cNvSpPr txBox="1">
            <a:spLocks noGrp="1"/>
          </p:cNvSpPr>
          <p:nvPr>
            <p:ph type="title" idx="4294967295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27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Set Goals For Where You Want To Be</a:t>
            </a:r>
            <a:endParaRPr sz="27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57"/>
          <p:cNvPicPr preferRelativeResize="0"/>
          <p:nvPr/>
        </p:nvPicPr>
        <p:blipFill rotWithShape="1">
          <a:blip r:embed="rId3">
            <a:alphaModFix/>
          </a:blip>
          <a:srcRect t="3042" b="3042"/>
          <a:stretch/>
        </p:blipFill>
        <p:spPr>
          <a:xfrm>
            <a:off x="0" y="0"/>
            <a:ext cx="365120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57"/>
          <p:cNvSpPr txBox="1">
            <a:spLocks noGrp="1"/>
          </p:cNvSpPr>
          <p:nvPr>
            <p:ph type="sldNum" idx="12"/>
          </p:nvPr>
        </p:nvSpPr>
        <p:spPr>
          <a:xfrm>
            <a:off x="132679" y="3658766"/>
            <a:ext cx="288900" cy="1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351" name="Google Shape;351;p57"/>
          <p:cNvSpPr txBox="1"/>
          <p:nvPr/>
        </p:nvSpPr>
        <p:spPr>
          <a:xfrm>
            <a:off x="4014825" y="1414200"/>
            <a:ext cx="4742100" cy="1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Montserrat"/>
              <a:buChar char="●"/>
            </a:pPr>
            <a:r>
              <a:rPr lang="en" sz="1800" b="0" i="0" u="none" strike="noStrike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Widgets</a:t>
            </a:r>
            <a:endParaRPr sz="18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Montserrat"/>
              <a:buChar char="●"/>
            </a:pPr>
            <a:r>
              <a:rPr lang="en" sz="1800" b="0" i="0" u="none" strike="noStrike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Reports</a:t>
            </a:r>
            <a:endParaRPr sz="18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Montserrat"/>
              <a:buChar char="●"/>
            </a:pPr>
            <a:r>
              <a:rPr lang="en" sz="1800" b="0" i="0" u="none" strike="noStrike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Status Flags</a:t>
            </a:r>
            <a:endParaRPr sz="18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2" name="Google Shape;352;p57"/>
          <p:cNvSpPr txBox="1"/>
          <p:nvPr/>
        </p:nvSpPr>
        <p:spPr>
          <a:xfrm>
            <a:off x="4014827" y="363250"/>
            <a:ext cx="31194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7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Measuring Givers</a:t>
            </a:r>
            <a:endParaRPr sz="2700" b="0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1063" y="152400"/>
            <a:ext cx="7634273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58"/>
          <p:cNvSpPr txBox="1"/>
          <p:nvPr/>
        </p:nvSpPr>
        <p:spPr>
          <a:xfrm rot="-5400000">
            <a:off x="-1798525" y="2302500"/>
            <a:ext cx="5067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7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Widgets: Giving Dashboard</a:t>
            </a:r>
            <a:endParaRPr sz="2700" b="0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9"/>
          <p:cNvSpPr txBox="1">
            <a:spLocks noGrp="1"/>
          </p:cNvSpPr>
          <p:nvPr>
            <p:ph type="title" idx="4294967295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27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Reports</a:t>
            </a:r>
            <a:endParaRPr sz="27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5" name="Google Shape;365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1951" y="825137"/>
            <a:ext cx="3578424" cy="41028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66" name="Google Shape;366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8874" y="1322756"/>
            <a:ext cx="5402725" cy="249797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7400" y="1317125"/>
            <a:ext cx="5072274" cy="3099725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60"/>
          <p:cNvSpPr txBox="1">
            <a:spLocks noGrp="1"/>
          </p:cNvSpPr>
          <p:nvPr>
            <p:ph type="title" idx="4294967295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27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Status Flags</a:t>
            </a:r>
            <a:endParaRPr sz="27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4" name="Google Shape;374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00" y="1082950"/>
            <a:ext cx="7741000" cy="38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60"/>
          <p:cNvSpPr txBox="1"/>
          <p:nvPr/>
        </p:nvSpPr>
        <p:spPr>
          <a:xfrm>
            <a:off x="6886975" y="1445275"/>
            <a:ext cx="21819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Tier 1, Tier 2, etc.</a:t>
            </a:r>
            <a:endParaRPr sz="1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Recent Giver</a:t>
            </a:r>
            <a:endParaRPr sz="1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First-Time Giver</a:t>
            </a:r>
            <a:endParaRPr sz="1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Recently Stopped Giving</a:t>
            </a:r>
            <a:endParaRPr sz="1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76" name="Google Shape;376;p60"/>
          <p:cNvCxnSpPr/>
          <p:nvPr/>
        </p:nvCxnSpPr>
        <p:spPr>
          <a:xfrm rot="10800000" flipH="1">
            <a:off x="4133850" y="2066025"/>
            <a:ext cx="2833500" cy="9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" y="-259808"/>
            <a:ext cx="3651200" cy="5488006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4"/>
          <p:cNvSpPr txBox="1">
            <a:spLocks noGrp="1"/>
          </p:cNvSpPr>
          <p:nvPr>
            <p:ph type="title" idx="4294967295"/>
          </p:nvPr>
        </p:nvSpPr>
        <p:spPr>
          <a:xfrm>
            <a:off x="3654806" y="747094"/>
            <a:ext cx="51000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27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Housekeeping</a:t>
            </a:r>
            <a:endParaRPr sz="27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6" name="Google Shape;186;p34"/>
          <p:cNvSpPr txBox="1"/>
          <p:nvPr/>
        </p:nvSpPr>
        <p:spPr>
          <a:xfrm>
            <a:off x="3751781" y="1736981"/>
            <a:ext cx="4914000" cy="4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Submit Questions using Q&amp;A Button in Control Panel</a:t>
            </a:r>
            <a:endParaRPr sz="14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87" name="Google Shape;187;p34"/>
          <p:cNvGrpSpPr/>
          <p:nvPr/>
        </p:nvGrpSpPr>
        <p:grpSpPr>
          <a:xfrm>
            <a:off x="3847950" y="2465268"/>
            <a:ext cx="4721663" cy="964444"/>
            <a:chOff x="5002375" y="3308025"/>
            <a:chExt cx="6295550" cy="1285925"/>
          </a:xfrm>
        </p:grpSpPr>
        <p:pic>
          <p:nvPicPr>
            <p:cNvPr id="188" name="Google Shape;188;p34"/>
            <p:cNvPicPr preferRelativeResize="0"/>
            <p:nvPr/>
          </p:nvPicPr>
          <p:blipFill rotWithShape="1">
            <a:blip r:embed="rId4">
              <a:alphaModFix/>
            </a:blip>
            <a:srcRect b="52444"/>
            <a:stretch/>
          </p:blipFill>
          <p:spPr>
            <a:xfrm>
              <a:off x="5002375" y="3308025"/>
              <a:ext cx="6295550" cy="875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9" name="Google Shape;189;p34"/>
            <p:cNvSpPr/>
            <p:nvPr/>
          </p:nvSpPr>
          <p:spPr>
            <a:xfrm>
              <a:off x="9228600" y="3965450"/>
              <a:ext cx="990600" cy="628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1"/>
          <p:cNvSpPr txBox="1">
            <a:spLocks noGrp="1"/>
          </p:cNvSpPr>
          <p:nvPr>
            <p:ph type="title" idx="4294967295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27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Elevating Givers</a:t>
            </a:r>
            <a:endParaRPr sz="27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3" name="Google Shape;383;p61"/>
          <p:cNvSpPr/>
          <p:nvPr/>
        </p:nvSpPr>
        <p:spPr>
          <a:xfrm>
            <a:off x="176897" y="1339291"/>
            <a:ext cx="2214600" cy="669000"/>
          </a:xfrm>
          <a:prstGeom prst="homePlate">
            <a:avLst>
              <a:gd name="adj" fmla="val 50000"/>
            </a:avLst>
          </a:prstGeom>
          <a:solidFill>
            <a:srgbClr val="155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Under $1k</a:t>
            </a:r>
            <a:endParaRPr sz="14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4" name="Google Shape;384;p61"/>
          <p:cNvSpPr/>
          <p:nvPr/>
        </p:nvSpPr>
        <p:spPr>
          <a:xfrm>
            <a:off x="2015176" y="1339077"/>
            <a:ext cx="2064000" cy="669000"/>
          </a:xfrm>
          <a:prstGeom prst="chevron">
            <a:avLst>
              <a:gd name="adj" fmla="val 50000"/>
            </a:avLst>
          </a:prstGeom>
          <a:solidFill>
            <a:srgbClr val="1B78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$1k - $5k</a:t>
            </a:r>
            <a:endParaRPr sz="14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5" name="Google Shape;385;p61"/>
          <p:cNvSpPr/>
          <p:nvPr/>
        </p:nvSpPr>
        <p:spPr>
          <a:xfrm>
            <a:off x="3693559" y="1339077"/>
            <a:ext cx="2064000" cy="669000"/>
          </a:xfrm>
          <a:prstGeom prst="chevron">
            <a:avLst>
              <a:gd name="adj" fmla="val 50000"/>
            </a:avLst>
          </a:prstGeom>
          <a:solidFill>
            <a:srgbClr val="1D7E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$5k - $10k</a:t>
            </a:r>
            <a:endParaRPr sz="14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6" name="Google Shape;386;p61"/>
          <p:cNvSpPr/>
          <p:nvPr/>
        </p:nvSpPr>
        <p:spPr>
          <a:xfrm>
            <a:off x="7050750" y="1339077"/>
            <a:ext cx="2064000" cy="669000"/>
          </a:xfrm>
          <a:prstGeom prst="chevron">
            <a:avLst>
              <a:gd name="adj" fmla="val 50000"/>
            </a:avLst>
          </a:prstGeom>
          <a:solidFill>
            <a:srgbClr val="249C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Above $25k</a:t>
            </a:r>
            <a:endParaRPr sz="14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7" name="Google Shape;387;p61"/>
          <p:cNvSpPr/>
          <p:nvPr/>
        </p:nvSpPr>
        <p:spPr>
          <a:xfrm>
            <a:off x="5372117" y="1339077"/>
            <a:ext cx="2064000" cy="669000"/>
          </a:xfrm>
          <a:prstGeom prst="chevron">
            <a:avLst>
              <a:gd name="adj" fmla="val 50000"/>
            </a:avLst>
          </a:prstGeom>
          <a:solidFill>
            <a:srgbClr val="1F88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$10k - $25k</a:t>
            </a:r>
            <a:endParaRPr sz="14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8" name="Google Shape;388;p61"/>
          <p:cNvSpPr txBox="1"/>
          <p:nvPr/>
        </p:nvSpPr>
        <p:spPr>
          <a:xfrm>
            <a:off x="1847850" y="2269600"/>
            <a:ext cx="4742100" cy="1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Montserrat"/>
              <a:buAutoNum type="arabicPeriod"/>
            </a:pPr>
            <a:r>
              <a:rPr lang="en" sz="1800" b="0" i="0" u="none" strike="noStrike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Adopt a Mobile-First Strategy</a:t>
            </a:r>
            <a:endParaRPr sz="18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Montserrat"/>
              <a:buAutoNum type="arabicPeriod"/>
            </a:pPr>
            <a:r>
              <a:rPr lang="en" sz="1800" b="0" i="0" u="none" strike="noStrike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Start With “Bought In” People</a:t>
            </a:r>
            <a:endParaRPr sz="18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Montserrat"/>
              <a:buAutoNum type="arabicPeriod"/>
            </a:pPr>
            <a:r>
              <a:rPr lang="en" sz="1800" b="0" i="0" u="none" strike="noStrike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Create A Pledge Campaign</a:t>
            </a:r>
            <a:endParaRPr sz="18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65468">
            <a:off x="68979" y="-164775"/>
            <a:ext cx="1026867" cy="1642973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62"/>
          <p:cNvSpPr txBox="1">
            <a:spLocks noGrp="1"/>
          </p:cNvSpPr>
          <p:nvPr>
            <p:ph type="title" idx="4294967295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27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The Case For Mobile</a:t>
            </a:r>
            <a:endParaRPr sz="27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6" name="Google Shape;396;p62"/>
          <p:cNvSpPr txBox="1"/>
          <p:nvPr/>
        </p:nvSpPr>
        <p:spPr>
          <a:xfrm>
            <a:off x="287225" y="1285548"/>
            <a:ext cx="4555200" cy="3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endParaRPr sz="1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Average Time Spent On Smartphones Per Day</a:t>
            </a:r>
            <a:br>
              <a:rPr lang="en" sz="16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endParaRPr sz="16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Google Traffic From A Mobile Device In The US In 2019</a:t>
            </a:r>
            <a:endParaRPr sz="16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People Who Have A Better Opinion Of Brands When They Offer Good Mobile Experience (HubSpot)</a:t>
            </a:r>
            <a:endParaRPr sz="15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None/>
            </a:pPr>
            <a:endParaRPr sz="145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7" name="Google Shape;397;p62"/>
          <p:cNvPicPr preferRelativeResize="0"/>
          <p:nvPr/>
        </p:nvPicPr>
        <p:blipFill rotWithShape="1">
          <a:blip r:embed="rId4">
            <a:alphaModFix/>
          </a:blip>
          <a:srcRect l="27372"/>
          <a:stretch/>
        </p:blipFill>
        <p:spPr>
          <a:xfrm>
            <a:off x="5114651" y="1153443"/>
            <a:ext cx="3490810" cy="358938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98" name="Google Shape;398;p62"/>
          <p:cNvSpPr txBox="1"/>
          <p:nvPr/>
        </p:nvSpPr>
        <p:spPr>
          <a:xfrm>
            <a:off x="1708888" y="1071709"/>
            <a:ext cx="1413300" cy="5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1" i="0" u="none" strike="noStrike" cap="none">
                <a:solidFill>
                  <a:srgbClr val="009DF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4 hrs</a:t>
            </a:r>
            <a:endParaRPr sz="2850" b="1" i="0" u="none" strike="noStrike" cap="none">
              <a:solidFill>
                <a:srgbClr val="009DF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9" name="Google Shape;399;p62"/>
          <p:cNvSpPr txBox="1"/>
          <p:nvPr/>
        </p:nvSpPr>
        <p:spPr>
          <a:xfrm>
            <a:off x="1708888" y="2243110"/>
            <a:ext cx="1413300" cy="5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1" i="0" u="none" strike="noStrike" cap="none">
                <a:solidFill>
                  <a:srgbClr val="009DF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63%</a:t>
            </a:r>
            <a:endParaRPr sz="2850" b="1" i="0" u="none" strike="noStrike" cap="none">
              <a:solidFill>
                <a:srgbClr val="009DF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0" name="Google Shape;400;p62"/>
          <p:cNvSpPr txBox="1"/>
          <p:nvPr/>
        </p:nvSpPr>
        <p:spPr>
          <a:xfrm>
            <a:off x="1708888" y="3421926"/>
            <a:ext cx="1413300" cy="5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1" i="0" u="none" strike="noStrike" cap="none">
                <a:solidFill>
                  <a:srgbClr val="009DF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61%</a:t>
            </a:r>
            <a:endParaRPr sz="2850" b="1" i="0" u="none" strike="noStrike" cap="none">
              <a:solidFill>
                <a:srgbClr val="009DF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1" name="Google Shape;401;p62"/>
          <p:cNvSpPr txBox="1"/>
          <p:nvPr/>
        </p:nvSpPr>
        <p:spPr>
          <a:xfrm>
            <a:off x="232925" y="45250"/>
            <a:ext cx="520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" sz="6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60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63"/>
          <p:cNvPicPr preferRelativeResize="0"/>
          <p:nvPr/>
        </p:nvPicPr>
        <p:blipFill rotWithShape="1">
          <a:blip r:embed="rId3">
            <a:alphaModFix/>
          </a:blip>
          <a:srcRect b="21396"/>
          <a:stretch/>
        </p:blipFill>
        <p:spPr>
          <a:xfrm>
            <a:off x="3374101" y="1476231"/>
            <a:ext cx="2177070" cy="136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338" y="1033800"/>
            <a:ext cx="3301575" cy="2438277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63"/>
          <p:cNvSpPr txBox="1"/>
          <p:nvPr/>
        </p:nvSpPr>
        <p:spPr>
          <a:xfrm>
            <a:off x="444907" y="3070104"/>
            <a:ext cx="2878200" cy="4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001F3F"/>
                </a:solidFill>
                <a:latin typeface="Montserrat"/>
                <a:ea typeface="Montserrat"/>
                <a:cs typeface="Montserrat"/>
                <a:sym typeface="Montserrat"/>
              </a:rPr>
              <a:t>Online Transactions Using A Mobile Device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0" name="Google Shape;410;p63"/>
          <p:cNvSpPr txBox="1"/>
          <p:nvPr/>
        </p:nvSpPr>
        <p:spPr>
          <a:xfrm>
            <a:off x="6246561" y="2896753"/>
            <a:ext cx="22959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001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4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1" name="Google Shape;411;p63"/>
          <p:cNvPicPr preferRelativeResize="0"/>
          <p:nvPr/>
        </p:nvPicPr>
        <p:blipFill rotWithShape="1">
          <a:blip r:embed="rId5">
            <a:alphaModFix/>
          </a:blip>
          <a:srcRect l="19042" t="13300" r="12873" b="12641"/>
          <a:stretch/>
        </p:blipFill>
        <p:spPr>
          <a:xfrm>
            <a:off x="6537267" y="1485581"/>
            <a:ext cx="1794336" cy="116593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63"/>
          <p:cNvSpPr txBox="1"/>
          <p:nvPr/>
        </p:nvSpPr>
        <p:spPr>
          <a:xfrm>
            <a:off x="1291083" y="2029252"/>
            <a:ext cx="10080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0" i="0" u="none" strike="noStrike" cap="none">
                <a:solidFill>
                  <a:srgbClr val="001F3F"/>
                </a:solidFill>
                <a:latin typeface="Montserrat"/>
                <a:ea typeface="Montserrat"/>
                <a:cs typeface="Montserrat"/>
                <a:sym typeface="Montserrat"/>
              </a:rPr>
              <a:t>40% </a:t>
            </a: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3" name="Google Shape;413;p63"/>
          <p:cNvSpPr txBox="1"/>
          <p:nvPr/>
        </p:nvSpPr>
        <p:spPr>
          <a:xfrm>
            <a:off x="3834774" y="1400850"/>
            <a:ext cx="15639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0" i="0" u="none" strike="noStrike" cap="none">
                <a:solidFill>
                  <a:srgbClr val="001F3F"/>
                </a:solidFill>
                <a:latin typeface="Montserrat"/>
                <a:ea typeface="Montserrat"/>
                <a:cs typeface="Montserrat"/>
                <a:sym typeface="Montserrat"/>
              </a:rPr>
              <a:t>$930B</a:t>
            </a: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4" name="Google Shape;414;p63"/>
          <p:cNvSpPr txBox="1"/>
          <p:nvPr/>
        </p:nvSpPr>
        <p:spPr>
          <a:xfrm>
            <a:off x="6771608" y="2384459"/>
            <a:ext cx="11733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0" i="0" u="none" strike="noStrike" cap="none">
                <a:solidFill>
                  <a:srgbClr val="001F3F"/>
                </a:solidFill>
                <a:latin typeface="Montserrat"/>
                <a:ea typeface="Montserrat"/>
                <a:cs typeface="Montserrat"/>
                <a:sym typeface="Montserrat"/>
              </a:rPr>
              <a:t>54% </a:t>
            </a: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5" name="Google Shape;415;p63"/>
          <p:cNvSpPr txBox="1"/>
          <p:nvPr/>
        </p:nvSpPr>
        <p:spPr>
          <a:xfrm>
            <a:off x="6246561" y="3001197"/>
            <a:ext cx="22959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001F3F"/>
                </a:solidFill>
                <a:latin typeface="Montserrat"/>
                <a:ea typeface="Montserrat"/>
                <a:cs typeface="Montserrat"/>
                <a:sym typeface="Montserrat"/>
              </a:rPr>
              <a:t>Predicted US Retail E-commerce from Mobile by 2021</a:t>
            </a:r>
            <a:endParaRPr sz="1350" b="0" i="0" u="none" strike="noStrike" cap="none">
              <a:solidFill>
                <a:srgbClr val="001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001F3F"/>
                </a:solidFill>
                <a:latin typeface="Montserrat"/>
                <a:ea typeface="Montserrat"/>
                <a:cs typeface="Montserrat"/>
                <a:sym typeface="Montserrat"/>
              </a:rPr>
              <a:t>(techjury)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6" name="Google Shape;416;p63"/>
          <p:cNvSpPr txBox="1"/>
          <p:nvPr/>
        </p:nvSpPr>
        <p:spPr>
          <a:xfrm>
            <a:off x="3507750" y="3001190"/>
            <a:ext cx="22959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001F3F"/>
                </a:solidFill>
                <a:latin typeface="Montserrat"/>
                <a:ea typeface="Montserrat"/>
                <a:cs typeface="Montserrat"/>
                <a:sym typeface="Montserrat"/>
              </a:rPr>
              <a:t>Consumers Spending Using Mobile Payment </a:t>
            </a:r>
            <a:endParaRPr sz="1350" b="0" i="0" u="none" strike="noStrike" cap="none">
              <a:solidFill>
                <a:srgbClr val="001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001F3F"/>
                </a:solidFill>
                <a:latin typeface="Montserrat"/>
                <a:ea typeface="Montserrat"/>
                <a:cs typeface="Montserrat"/>
                <a:sym typeface="Montserrat"/>
              </a:rPr>
              <a:t>Applications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7" name="Google Shape;417;p6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865468">
            <a:off x="68979" y="-164775"/>
            <a:ext cx="1026867" cy="1642973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63"/>
          <p:cNvSpPr txBox="1">
            <a:spLocks noGrp="1"/>
          </p:cNvSpPr>
          <p:nvPr>
            <p:ph type="title" idx="4294967295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27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The Case For Mobile</a:t>
            </a:r>
            <a:endParaRPr sz="27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9" name="Google Shape;419;p63"/>
          <p:cNvSpPr txBox="1"/>
          <p:nvPr/>
        </p:nvSpPr>
        <p:spPr>
          <a:xfrm>
            <a:off x="232925" y="45250"/>
            <a:ext cx="520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" sz="6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60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9864" y="1513277"/>
            <a:ext cx="4158337" cy="3055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64"/>
          <p:cNvPicPr preferRelativeResize="0"/>
          <p:nvPr/>
        </p:nvPicPr>
        <p:blipFill rotWithShape="1">
          <a:blip r:embed="rId4">
            <a:alphaModFix/>
          </a:blip>
          <a:srcRect l="23915" r="24563"/>
          <a:stretch/>
        </p:blipFill>
        <p:spPr>
          <a:xfrm>
            <a:off x="1498619" y="1337610"/>
            <a:ext cx="2126216" cy="331784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64"/>
          <p:cNvSpPr txBox="1"/>
          <p:nvPr/>
        </p:nvSpPr>
        <p:spPr>
          <a:xfrm>
            <a:off x="2180676" y="1808812"/>
            <a:ext cx="1097400" cy="24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Easy To Use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Knows Who You Are (Securely)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Always With You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2860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8" name="Google Shape;428;p64"/>
          <p:cNvSpPr/>
          <p:nvPr/>
        </p:nvSpPr>
        <p:spPr>
          <a:xfrm>
            <a:off x="4643820" y="2090253"/>
            <a:ext cx="3049500" cy="1610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5E5E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64"/>
          <p:cNvSpPr txBox="1"/>
          <p:nvPr/>
        </p:nvSpPr>
        <p:spPr>
          <a:xfrm>
            <a:off x="1332976" y="1096528"/>
            <a:ext cx="24576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Mobile</a:t>
            </a:r>
            <a:endParaRPr sz="20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0" name="Google Shape;430;p64"/>
          <p:cNvSpPr txBox="1"/>
          <p:nvPr/>
        </p:nvSpPr>
        <p:spPr>
          <a:xfrm>
            <a:off x="4885767" y="1542025"/>
            <a:ext cx="24576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Desktop</a:t>
            </a:r>
            <a:endParaRPr sz="20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1" name="Google Shape;431;p64"/>
          <p:cNvSpPr txBox="1"/>
          <p:nvPr/>
        </p:nvSpPr>
        <p:spPr>
          <a:xfrm>
            <a:off x="5128150" y="2213174"/>
            <a:ext cx="2413800" cy="13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Not Always With You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Easy To Use 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Not As Quick As Mobile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2" name="Google Shape;432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865468">
            <a:off x="68979" y="-164775"/>
            <a:ext cx="1026867" cy="1642973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64"/>
          <p:cNvSpPr txBox="1">
            <a:spLocks noGrp="1"/>
          </p:cNvSpPr>
          <p:nvPr>
            <p:ph type="title" idx="4294967295"/>
          </p:nvPr>
        </p:nvSpPr>
        <p:spPr>
          <a:xfrm>
            <a:off x="628650" y="273850"/>
            <a:ext cx="72891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27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The Case For Mobile</a:t>
            </a:r>
            <a:endParaRPr sz="27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4" name="Google Shape;434;p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90788" y="1858500"/>
            <a:ext cx="161960" cy="1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90788" y="2553825"/>
            <a:ext cx="161960" cy="1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90788" y="3673012"/>
            <a:ext cx="161960" cy="1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85525" y="2258750"/>
            <a:ext cx="161960" cy="1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85525" y="2806437"/>
            <a:ext cx="161960" cy="1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6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85525" y="3368376"/>
            <a:ext cx="161950" cy="185087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64"/>
          <p:cNvSpPr txBox="1"/>
          <p:nvPr/>
        </p:nvSpPr>
        <p:spPr>
          <a:xfrm>
            <a:off x="232925" y="45250"/>
            <a:ext cx="520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" sz="6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60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65"/>
          <p:cNvPicPr preferRelativeResize="0"/>
          <p:nvPr/>
        </p:nvPicPr>
        <p:blipFill rotWithShape="1">
          <a:blip r:embed="rId3">
            <a:alphaModFix/>
          </a:blip>
          <a:srcRect t="2988" b="2997"/>
          <a:stretch/>
        </p:blipFill>
        <p:spPr>
          <a:xfrm>
            <a:off x="0" y="0"/>
            <a:ext cx="365120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65"/>
          <p:cNvSpPr txBox="1"/>
          <p:nvPr/>
        </p:nvSpPr>
        <p:spPr>
          <a:xfrm>
            <a:off x="4167225" y="1566600"/>
            <a:ext cx="4742100" cy="1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700" b="0" i="0" u="none" strike="noStrike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Staff</a:t>
            </a:r>
            <a:endParaRPr sz="17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700" b="0" i="0" u="none" strike="noStrike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Elders + Diaconate</a:t>
            </a:r>
            <a:endParaRPr sz="17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700" b="0" i="0" u="none" strike="noStrike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Lay Leaders</a:t>
            </a:r>
            <a:endParaRPr sz="17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700" b="0" i="0" u="none" strike="noStrike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Members</a:t>
            </a:r>
            <a:endParaRPr sz="17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7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8" name="Google Shape;448;p65"/>
          <p:cNvSpPr txBox="1"/>
          <p:nvPr/>
        </p:nvSpPr>
        <p:spPr>
          <a:xfrm>
            <a:off x="4104775" y="363250"/>
            <a:ext cx="5039100" cy="9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7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Start With Those Who Are “Bought In”</a:t>
            </a:r>
            <a:endParaRPr sz="2700" b="0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9" name="Google Shape;449;p65"/>
          <p:cNvSpPr txBox="1"/>
          <p:nvPr/>
        </p:nvSpPr>
        <p:spPr>
          <a:xfrm>
            <a:off x="3575000" y="40300"/>
            <a:ext cx="520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" sz="6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60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66"/>
          <p:cNvPicPr preferRelativeResize="0"/>
          <p:nvPr/>
        </p:nvPicPr>
        <p:blipFill rotWithShape="1">
          <a:blip r:embed="rId3">
            <a:alphaModFix/>
          </a:blip>
          <a:srcRect t="3042" b="3042"/>
          <a:stretch/>
        </p:blipFill>
        <p:spPr>
          <a:xfrm>
            <a:off x="0" y="0"/>
            <a:ext cx="365120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66"/>
          <p:cNvSpPr txBox="1"/>
          <p:nvPr/>
        </p:nvSpPr>
        <p:spPr>
          <a:xfrm>
            <a:off x="4167225" y="1566600"/>
            <a:ext cx="4742100" cy="1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marR="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Montserrat"/>
              <a:buChar char="➔"/>
            </a:pPr>
            <a:r>
              <a:rPr lang="en" sz="1700" b="0" i="0" u="none" strike="noStrike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General Fund</a:t>
            </a:r>
            <a:endParaRPr sz="17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Montserrat"/>
              <a:buChar char="➔"/>
            </a:pPr>
            <a:r>
              <a:rPr lang="en" sz="1700" b="0" i="0" u="none" strike="noStrike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Annual Pledge Drive</a:t>
            </a:r>
            <a:endParaRPr sz="17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Montserrat"/>
              <a:buChar char="➔"/>
            </a:pPr>
            <a:r>
              <a:rPr lang="en" sz="1700" b="0" i="0" u="none" strike="noStrike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Capital Campaign</a:t>
            </a:r>
            <a:endParaRPr sz="17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7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7" name="Google Shape;457;p66"/>
          <p:cNvSpPr txBox="1"/>
          <p:nvPr/>
        </p:nvSpPr>
        <p:spPr>
          <a:xfrm>
            <a:off x="3585725" y="45250"/>
            <a:ext cx="520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" sz="6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60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8" name="Google Shape;458;p66"/>
          <p:cNvSpPr txBox="1"/>
          <p:nvPr/>
        </p:nvSpPr>
        <p:spPr>
          <a:xfrm>
            <a:off x="4104775" y="363250"/>
            <a:ext cx="57405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7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Create A Pledge Campaign</a:t>
            </a:r>
            <a:endParaRPr sz="2700" b="0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7"/>
          <p:cNvSpPr txBox="1">
            <a:spLocks noGrp="1"/>
          </p:cNvSpPr>
          <p:nvPr>
            <p:ph type="title"/>
          </p:nvPr>
        </p:nvSpPr>
        <p:spPr>
          <a:xfrm>
            <a:off x="4883644" y="1866263"/>
            <a:ext cx="4180200" cy="1410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>
                <a:solidFill>
                  <a:schemeClr val="lt1"/>
                </a:solidFill>
              </a:rPr>
              <a:t>What Is Effective Segmentation For Our Givers?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8"/>
          <p:cNvSpPr txBox="1">
            <a:spLocks noGrp="1"/>
          </p:cNvSpPr>
          <p:nvPr>
            <p:ph type="title" idx="4294967295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27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Segment Types</a:t>
            </a:r>
            <a:endParaRPr sz="27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71" name="Google Shape;471;p68"/>
          <p:cNvGrpSpPr/>
          <p:nvPr/>
        </p:nvGrpSpPr>
        <p:grpSpPr>
          <a:xfrm>
            <a:off x="1250325" y="1159781"/>
            <a:ext cx="7358850" cy="3396150"/>
            <a:chOff x="5403575" y="1565375"/>
            <a:chExt cx="9811800" cy="4528200"/>
          </a:xfrm>
        </p:grpSpPr>
        <p:sp>
          <p:nvSpPr>
            <p:cNvPr id="472" name="Google Shape;472;p68"/>
            <p:cNvSpPr txBox="1"/>
            <p:nvPr/>
          </p:nvSpPr>
          <p:spPr>
            <a:xfrm>
              <a:off x="6120575" y="1565375"/>
              <a:ext cx="9094800" cy="452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" sz="2100" b="0" i="0" u="none" strike="noStrike" cap="none">
                  <a:solidFill>
                    <a:srgbClr val="5E5E5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Giving Behavior</a:t>
              </a:r>
              <a:endParaRPr sz="2100" b="0" i="0" u="none" strike="noStrike" cap="none">
                <a:solidFill>
                  <a:srgbClr val="5E5E5E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" sz="2100" b="0" i="0" u="none" strike="noStrike" cap="none">
                  <a:solidFill>
                    <a:srgbClr val="5E5E5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Church Involvement (Guest vs Member)</a:t>
              </a:r>
              <a:endParaRPr sz="2100" b="0" i="0" u="none" strike="noStrike" cap="none">
                <a:solidFill>
                  <a:srgbClr val="5E5E5E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" sz="2100" b="0" i="0" u="none" strike="noStrike" cap="none">
                  <a:solidFill>
                    <a:srgbClr val="5E5E5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Life Stage</a:t>
              </a:r>
              <a:endParaRPr sz="2100" b="0" i="0" u="none" strike="noStrike" cap="none">
                <a:solidFill>
                  <a:srgbClr val="5E5E5E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" sz="2100" b="0" i="0" u="none" strike="noStrike" cap="none">
                  <a:solidFill>
                    <a:srgbClr val="5E5E5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Volunteer Area</a:t>
              </a:r>
              <a:endParaRPr sz="2100" b="0" i="0" u="none" strike="noStrike" cap="none">
                <a:solidFill>
                  <a:srgbClr val="5E5E5E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" sz="2100" b="0" i="0" u="none" strike="noStrike" cap="none">
                  <a:solidFill>
                    <a:srgbClr val="5E5E5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Leadership Position</a:t>
              </a:r>
              <a:endParaRPr sz="2100" b="0" i="0" u="none" strike="noStrike" cap="none">
                <a:solidFill>
                  <a:srgbClr val="5E5E5E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" sz="2100" b="0" i="0" u="none" strike="noStrike" cap="none">
                  <a:solidFill>
                    <a:srgbClr val="5E5E5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Mission Trip Involvement</a:t>
              </a:r>
              <a:endParaRPr sz="2100" b="0" i="0" u="none" strike="noStrike" cap="none">
                <a:solidFill>
                  <a:srgbClr val="5E5E5E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473" name="Google Shape;473;p6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403575" y="1702475"/>
              <a:ext cx="416975" cy="416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" name="Google Shape;474;p6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408550" y="3097340"/>
              <a:ext cx="333573" cy="481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5" name="Google Shape;475;p6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408550" y="3948335"/>
              <a:ext cx="462800" cy="4008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6" name="Google Shape;476;p6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473171" y="5632442"/>
              <a:ext cx="333575" cy="3443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7" name="Google Shape;477;p6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473165" y="2448912"/>
              <a:ext cx="333575" cy="4447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8" name="Google Shape;478;p6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473175" y="4800219"/>
              <a:ext cx="333575" cy="38123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9" name="Google Shape;479;p6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67900" y="987775"/>
            <a:ext cx="654050" cy="7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9"/>
          <p:cNvSpPr txBox="1">
            <a:spLocks noGrp="1"/>
          </p:cNvSpPr>
          <p:nvPr>
            <p:ph type="title" idx="4294967295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27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Segmenting by Giving Behavior</a:t>
            </a:r>
            <a:endParaRPr sz="27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6" name="Google Shape;486;p69"/>
          <p:cNvSpPr/>
          <p:nvPr/>
        </p:nvSpPr>
        <p:spPr>
          <a:xfrm>
            <a:off x="176897" y="2798691"/>
            <a:ext cx="2214600" cy="669000"/>
          </a:xfrm>
          <a:prstGeom prst="homePlate">
            <a:avLst>
              <a:gd name="adj" fmla="val 50000"/>
            </a:avLst>
          </a:prstGeom>
          <a:solidFill>
            <a:srgbClr val="155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Non Givers</a:t>
            </a:r>
            <a:endParaRPr sz="14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7" name="Google Shape;487;p69"/>
          <p:cNvSpPr/>
          <p:nvPr/>
        </p:nvSpPr>
        <p:spPr>
          <a:xfrm>
            <a:off x="2015176" y="2798477"/>
            <a:ext cx="2064000" cy="669000"/>
          </a:xfrm>
          <a:prstGeom prst="chevron">
            <a:avLst>
              <a:gd name="adj" fmla="val 50000"/>
            </a:avLst>
          </a:prstGeom>
          <a:solidFill>
            <a:srgbClr val="1B78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Sporadic</a:t>
            </a:r>
            <a:endParaRPr sz="14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8" name="Google Shape;488;p69"/>
          <p:cNvSpPr/>
          <p:nvPr/>
        </p:nvSpPr>
        <p:spPr>
          <a:xfrm>
            <a:off x="3693559" y="2798477"/>
            <a:ext cx="2064000" cy="669000"/>
          </a:xfrm>
          <a:prstGeom prst="chevron">
            <a:avLst>
              <a:gd name="adj" fmla="val 50000"/>
            </a:avLst>
          </a:prstGeom>
          <a:solidFill>
            <a:srgbClr val="1D7E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Cash/Check Regular</a:t>
            </a:r>
            <a:endParaRPr sz="14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9" name="Google Shape;489;p69"/>
          <p:cNvSpPr/>
          <p:nvPr/>
        </p:nvSpPr>
        <p:spPr>
          <a:xfrm>
            <a:off x="7050750" y="2798477"/>
            <a:ext cx="2064000" cy="669000"/>
          </a:xfrm>
          <a:prstGeom prst="chevron">
            <a:avLst>
              <a:gd name="adj" fmla="val 50000"/>
            </a:avLst>
          </a:prstGeom>
          <a:solidFill>
            <a:srgbClr val="249C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Online Recurring</a:t>
            </a:r>
            <a:endParaRPr sz="14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0" name="Google Shape;490;p69"/>
          <p:cNvSpPr/>
          <p:nvPr/>
        </p:nvSpPr>
        <p:spPr>
          <a:xfrm>
            <a:off x="5372117" y="2798477"/>
            <a:ext cx="2064000" cy="669000"/>
          </a:xfrm>
          <a:prstGeom prst="chevron">
            <a:avLst>
              <a:gd name="adj" fmla="val 50000"/>
            </a:avLst>
          </a:prstGeom>
          <a:solidFill>
            <a:srgbClr val="1F88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Online</a:t>
            </a:r>
            <a:endParaRPr sz="14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1" name="Google Shape;491;p69"/>
          <p:cNvSpPr txBox="1"/>
          <p:nvPr/>
        </p:nvSpPr>
        <p:spPr>
          <a:xfrm>
            <a:off x="2956688" y="1682447"/>
            <a:ext cx="4846500" cy="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Consider targeting with an “upgrade” series</a:t>
            </a:r>
            <a:endParaRPr sz="1400" b="0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2" name="Google Shape;492;p69"/>
          <p:cNvSpPr/>
          <p:nvPr/>
        </p:nvSpPr>
        <p:spPr>
          <a:xfrm rot="-5400000">
            <a:off x="4595250" y="300263"/>
            <a:ext cx="346200" cy="4393200"/>
          </a:xfrm>
          <a:prstGeom prst="rightBrace">
            <a:avLst>
              <a:gd name="adj1" fmla="val 50000"/>
              <a:gd name="adj2" fmla="val 50456"/>
            </a:avLst>
          </a:prstGeom>
          <a:noFill/>
          <a:ln w="9525" cap="flat" cmpd="sng">
            <a:solidFill>
              <a:srgbClr val="009DF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69"/>
          <p:cNvSpPr/>
          <p:nvPr/>
        </p:nvSpPr>
        <p:spPr>
          <a:xfrm rot="-5400000">
            <a:off x="1011263" y="1507913"/>
            <a:ext cx="346200" cy="1977900"/>
          </a:xfrm>
          <a:prstGeom prst="rightBrace">
            <a:avLst>
              <a:gd name="adj1" fmla="val 50000"/>
              <a:gd name="adj2" fmla="val 50456"/>
            </a:avLst>
          </a:prstGeom>
          <a:noFill/>
          <a:ln w="9525" cap="flat" cmpd="sng">
            <a:solidFill>
              <a:srgbClr val="5E5E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69"/>
          <p:cNvSpPr txBox="1"/>
          <p:nvPr/>
        </p:nvSpPr>
        <p:spPr>
          <a:xfrm>
            <a:off x="195413" y="1472147"/>
            <a:ext cx="2699700" cy="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Consider targeting with a message about the spiritual discipline of giving</a:t>
            </a:r>
            <a:endParaRPr sz="14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5" name="Google Shape;495;p69"/>
          <p:cNvSpPr/>
          <p:nvPr/>
        </p:nvSpPr>
        <p:spPr>
          <a:xfrm>
            <a:off x="7457288" y="2372400"/>
            <a:ext cx="1313400" cy="1665000"/>
          </a:xfrm>
          <a:prstGeom prst="ellipse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69"/>
          <p:cNvSpPr txBox="1"/>
          <p:nvPr/>
        </p:nvSpPr>
        <p:spPr>
          <a:xfrm rot="1858506">
            <a:off x="8082692" y="1835270"/>
            <a:ext cx="1039899" cy="66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🤩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7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Segmenting Givers</a:t>
            </a:r>
            <a:endParaRPr sz="3300"/>
          </a:p>
        </p:txBody>
      </p:sp>
      <p:pic>
        <p:nvPicPr>
          <p:cNvPr id="502" name="Google Shape;502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8912" y="1252209"/>
            <a:ext cx="8266177" cy="339206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5"/>
          <p:cNvSpPr txBox="1">
            <a:spLocks noGrp="1"/>
          </p:cNvSpPr>
          <p:nvPr>
            <p:ph type="title" idx="4294967295"/>
          </p:nvPr>
        </p:nvSpPr>
        <p:spPr>
          <a:xfrm>
            <a:off x="3694631" y="575644"/>
            <a:ext cx="51171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27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sz="27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5" name="Google Shape;195;p35"/>
          <p:cNvPicPr preferRelativeResize="0"/>
          <p:nvPr/>
        </p:nvPicPr>
        <p:blipFill rotWithShape="1">
          <a:blip r:embed="rId3">
            <a:alphaModFix/>
          </a:blip>
          <a:srcRect l="18764"/>
          <a:stretch/>
        </p:blipFill>
        <p:spPr>
          <a:xfrm>
            <a:off x="0" y="-802625"/>
            <a:ext cx="3651201" cy="598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5"/>
          <p:cNvSpPr txBox="1"/>
          <p:nvPr/>
        </p:nvSpPr>
        <p:spPr>
          <a:xfrm>
            <a:off x="3751781" y="1565531"/>
            <a:ext cx="3822000" cy="30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3429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</a:pPr>
            <a:r>
              <a:rPr lang="en" sz="1400" b="0" i="0" u="none" strike="noStrike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How To Engage &amp; Retain New Visitors </a:t>
            </a:r>
            <a:r>
              <a:rPr lang="en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Going Into Summer</a:t>
            </a:r>
            <a:endParaRPr sz="14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</a:pPr>
            <a:r>
              <a:rPr lang="en" sz="1400" b="0" i="0" u="none" strike="noStrike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Giving Has Stabilized -- But Only For The Top 10% Of Givers</a:t>
            </a:r>
            <a:endParaRPr sz="14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</a:pPr>
            <a:r>
              <a:rPr lang="en" sz="1400" b="0" i="0" u="none" strike="noStrike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How Do We Encourage New Givers?</a:t>
            </a:r>
            <a:endParaRPr sz="14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</a:pPr>
            <a:r>
              <a:rPr lang="en" sz="1400" b="0" i="0" u="none" strike="noStrike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Effectively Track Givers &amp; Moving Through Tiers Of Giving</a:t>
            </a:r>
            <a:endParaRPr sz="14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</a:pPr>
            <a:r>
              <a:rPr lang="en" sz="1400" b="0" i="0" u="none" strike="noStrike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What Is Effective Segmentation For Our Givers?</a:t>
            </a:r>
            <a:endParaRPr sz="14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71" descr="Graphical user interface,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155" y="50800"/>
            <a:ext cx="7002640" cy="5041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72" descr="MarketSmart 26 Really Interesting Planned Giving Marketing Sta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779" y="410469"/>
            <a:ext cx="7735788" cy="5977654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72"/>
          <p:cNvSpPr/>
          <p:nvPr/>
        </p:nvSpPr>
        <p:spPr>
          <a:xfrm>
            <a:off x="0" y="4846325"/>
            <a:ext cx="7973700" cy="35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72"/>
          <p:cNvSpPr txBox="1">
            <a:spLocks noGrp="1"/>
          </p:cNvSpPr>
          <p:nvPr>
            <p:ph type="title"/>
          </p:nvPr>
        </p:nvSpPr>
        <p:spPr>
          <a:xfrm>
            <a:off x="628650" y="18754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Build Relationships with Financial Leaders</a:t>
            </a:r>
            <a:endParaRPr sz="28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73"/>
          <p:cNvSpPr/>
          <p:nvPr/>
        </p:nvSpPr>
        <p:spPr>
          <a:xfrm>
            <a:off x="2037875" y="4846325"/>
            <a:ext cx="4792800" cy="35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2" name="Google Shape;522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7874" y="1065000"/>
            <a:ext cx="4792694" cy="402467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23" name="Google Shape;523;p73"/>
          <p:cNvSpPr txBox="1">
            <a:spLocks noGrp="1"/>
          </p:cNvSpPr>
          <p:nvPr>
            <p:ph type="title"/>
          </p:nvPr>
        </p:nvSpPr>
        <p:spPr>
          <a:xfrm>
            <a:off x="628650" y="18754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Build Relationships with Financial Leaders</a:t>
            </a:r>
            <a:endParaRPr sz="28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126" y="1252210"/>
            <a:ext cx="8021210" cy="859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2126" y="2554368"/>
            <a:ext cx="8409065" cy="1204488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74"/>
          <p:cNvSpPr/>
          <p:nvPr/>
        </p:nvSpPr>
        <p:spPr>
          <a:xfrm>
            <a:off x="1225296" y="2413232"/>
            <a:ext cx="6254400" cy="28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74"/>
          <p:cNvSpPr txBox="1"/>
          <p:nvPr/>
        </p:nvSpPr>
        <p:spPr>
          <a:xfrm>
            <a:off x="1225296" y="4201600"/>
            <a:ext cx="7430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Giving to religious institutions only increased by .5% from 2019, making it the only charitable institution that have relatively flat financial growth.</a:t>
            </a:r>
            <a:endParaRPr b="1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3" name="Google Shape;533;p74"/>
          <p:cNvSpPr/>
          <p:nvPr/>
        </p:nvSpPr>
        <p:spPr>
          <a:xfrm>
            <a:off x="382126" y="4300769"/>
            <a:ext cx="770100" cy="38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74"/>
          <p:cNvSpPr txBox="1"/>
          <p:nvPr/>
        </p:nvSpPr>
        <p:spPr>
          <a:xfrm>
            <a:off x="5443400" y="4779750"/>
            <a:ext cx="2254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Source: Giving USA 2020 Annual Report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5" name="Google Shape;535;p74"/>
          <p:cNvSpPr txBox="1">
            <a:spLocks noGrp="1"/>
          </p:cNvSpPr>
          <p:nvPr>
            <p:ph type="title"/>
          </p:nvPr>
        </p:nvSpPr>
        <p:spPr>
          <a:xfrm>
            <a:off x="628650" y="18754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Build Relationships with Financial Leaders</a:t>
            </a:r>
            <a:endParaRPr sz="28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75"/>
          <p:cNvSpPr/>
          <p:nvPr/>
        </p:nvSpPr>
        <p:spPr>
          <a:xfrm>
            <a:off x="0" y="4846321"/>
            <a:ext cx="9144000" cy="35609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2" name="Google Shape;542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487" y="1252209"/>
            <a:ext cx="8537027" cy="1177238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75"/>
          <p:cNvSpPr txBox="1"/>
          <p:nvPr/>
        </p:nvSpPr>
        <p:spPr>
          <a:xfrm>
            <a:off x="936075" y="2714054"/>
            <a:ext cx="74307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AutoNum type="alphaUcPeriod"/>
            </a:pPr>
            <a:r>
              <a:rPr lang="en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Build personal relationships with Financial Leaders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b="1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AutoNum type="alphaUcPeriod"/>
            </a:pPr>
            <a:r>
              <a:rPr lang="en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Invite Financial Leaders to participate in vision planning &amp; legacy lanes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b="1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AutoNum type="alphaUcPeriod"/>
            </a:pPr>
            <a:r>
              <a:rPr lang="en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Host classes &amp; events specifically for Financial Leaders that teach gift planning, legacy giving, and financial stewardship. </a:t>
            </a:r>
            <a:endParaRPr b="1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AutoNum type="alphaUcPeriod"/>
            </a:pPr>
            <a:r>
              <a:rPr lang="en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Teach Financial Leaders how to give long-term sustainable gifts</a:t>
            </a:r>
            <a:endParaRPr i="1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4" name="Google Shape;544;p75"/>
          <p:cNvSpPr txBox="1">
            <a:spLocks noGrp="1"/>
          </p:cNvSpPr>
          <p:nvPr>
            <p:ph type="title"/>
          </p:nvPr>
        </p:nvSpPr>
        <p:spPr>
          <a:xfrm>
            <a:off x="628650" y="18754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Build Relationships with Financial Leaders</a:t>
            </a:r>
            <a:endParaRPr sz="28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76"/>
          <p:cNvSpPr txBox="1">
            <a:spLocks noGrp="1"/>
          </p:cNvSpPr>
          <p:nvPr>
            <p:ph type="subTitle" idx="1"/>
          </p:nvPr>
        </p:nvSpPr>
        <p:spPr>
          <a:xfrm>
            <a:off x="1279124" y="1788587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600"/>
              <a:buNone/>
            </a:pPr>
            <a:r>
              <a:rPr lang="en" b="1"/>
              <a:t>Good Communication =</a:t>
            </a:r>
            <a:r>
              <a:rPr lang="en"/>
              <a:t>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600"/>
              <a:buNone/>
            </a:pPr>
            <a:r>
              <a:rPr lang="en" sz="2000"/>
              <a:t>Sending the Right Message to the Right People at the Right Time</a:t>
            </a:r>
            <a:endParaRPr sz="20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51325" y="860300"/>
            <a:ext cx="5077425" cy="4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77"/>
          <p:cNvSpPr txBox="1"/>
          <p:nvPr/>
        </p:nvSpPr>
        <p:spPr>
          <a:xfrm>
            <a:off x="619564" y="211852"/>
            <a:ext cx="77709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MOBILE RESPONSIVE</a:t>
            </a:r>
            <a:endParaRPr sz="11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57" name="Google Shape;557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2551" y="956675"/>
            <a:ext cx="1749875" cy="378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77"/>
          <p:cNvPicPr preferRelativeResize="0"/>
          <p:nvPr/>
        </p:nvPicPr>
        <p:blipFill rotWithShape="1">
          <a:blip r:embed="rId5">
            <a:alphaModFix/>
          </a:blip>
          <a:srcRect l="23892" t="-5489" r="26834" b="3626"/>
          <a:stretch/>
        </p:blipFill>
        <p:spPr>
          <a:xfrm>
            <a:off x="517938" y="436824"/>
            <a:ext cx="2816226" cy="43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06375" y="1663000"/>
            <a:ext cx="3737499" cy="237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78"/>
          <p:cNvPicPr preferRelativeResize="0"/>
          <p:nvPr/>
        </p:nvPicPr>
        <p:blipFill rotWithShape="1">
          <a:blip r:embed="rId3">
            <a:alphaModFix/>
          </a:blip>
          <a:srcRect b="36045"/>
          <a:stretch/>
        </p:blipFill>
        <p:spPr>
          <a:xfrm>
            <a:off x="1708781" y="709940"/>
            <a:ext cx="1411483" cy="1953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6888" y="2520211"/>
            <a:ext cx="3552366" cy="3054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2813" y="301664"/>
            <a:ext cx="3552366" cy="3054014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78"/>
          <p:cNvSpPr txBox="1"/>
          <p:nvPr/>
        </p:nvSpPr>
        <p:spPr>
          <a:xfrm>
            <a:off x="566914" y="184977"/>
            <a:ext cx="77709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DEEPLINKING</a:t>
            </a:r>
            <a:endParaRPr sz="11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8" name="Google Shape;568;p78"/>
          <p:cNvPicPr preferRelativeResize="0"/>
          <p:nvPr/>
        </p:nvPicPr>
        <p:blipFill rotWithShape="1">
          <a:blip r:embed="rId5">
            <a:alphaModFix/>
          </a:blip>
          <a:srcRect l="4846" r="6223"/>
          <a:stretch/>
        </p:blipFill>
        <p:spPr>
          <a:xfrm>
            <a:off x="5125082" y="3098016"/>
            <a:ext cx="2576903" cy="163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78"/>
          <p:cNvPicPr preferRelativeResize="0"/>
          <p:nvPr/>
        </p:nvPicPr>
        <p:blipFill rotWithShape="1">
          <a:blip r:embed="rId6">
            <a:alphaModFix/>
          </a:blip>
          <a:srcRect l="23892" t="-5490" r="26834" b="36248"/>
          <a:stretch/>
        </p:blipFill>
        <p:spPr>
          <a:xfrm>
            <a:off x="1236993" y="301669"/>
            <a:ext cx="2268619" cy="2390240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78"/>
          <p:cNvSpPr/>
          <p:nvPr/>
        </p:nvSpPr>
        <p:spPr>
          <a:xfrm rot="5400000">
            <a:off x="7789704" y="2480625"/>
            <a:ext cx="933600" cy="496500"/>
          </a:xfrm>
          <a:prstGeom prst="uturnArrow">
            <a:avLst>
              <a:gd name="adj1" fmla="val 7894"/>
              <a:gd name="adj2" fmla="val 25000"/>
              <a:gd name="adj3" fmla="val 29604"/>
              <a:gd name="adj4" fmla="val 50000"/>
              <a:gd name="adj5" fmla="val 7763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78"/>
          <p:cNvSpPr/>
          <p:nvPr/>
        </p:nvSpPr>
        <p:spPr>
          <a:xfrm rot="5400000">
            <a:off x="3181253" y="2552438"/>
            <a:ext cx="933600" cy="496500"/>
          </a:xfrm>
          <a:prstGeom prst="uturnArrow">
            <a:avLst>
              <a:gd name="adj1" fmla="val 7894"/>
              <a:gd name="adj2" fmla="val 25000"/>
              <a:gd name="adj3" fmla="val 29604"/>
              <a:gd name="adj4" fmla="val 50000"/>
              <a:gd name="adj5" fmla="val 7763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2" name="Google Shape;572;p78"/>
          <p:cNvPicPr preferRelativeResize="0"/>
          <p:nvPr/>
        </p:nvPicPr>
        <p:blipFill rotWithShape="1">
          <a:blip r:embed="rId7">
            <a:alphaModFix/>
          </a:blip>
          <a:srcRect b="35031"/>
          <a:stretch/>
        </p:blipFill>
        <p:spPr>
          <a:xfrm>
            <a:off x="1708781" y="3098016"/>
            <a:ext cx="1411483" cy="198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78"/>
          <p:cNvPicPr preferRelativeResize="0"/>
          <p:nvPr/>
        </p:nvPicPr>
        <p:blipFill rotWithShape="1">
          <a:blip r:embed="rId6">
            <a:alphaModFix/>
          </a:blip>
          <a:srcRect l="23892" t="-5490" r="26834" b="36248"/>
          <a:stretch/>
        </p:blipFill>
        <p:spPr>
          <a:xfrm>
            <a:off x="1236993" y="2691905"/>
            <a:ext cx="2268619" cy="239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78"/>
          <p:cNvPicPr preferRelativeResize="0"/>
          <p:nvPr/>
        </p:nvPicPr>
        <p:blipFill rotWithShape="1">
          <a:blip r:embed="rId8">
            <a:alphaModFix/>
          </a:blip>
          <a:srcRect l="5313" r="10594" b="4187"/>
          <a:stretch/>
        </p:blipFill>
        <p:spPr>
          <a:xfrm>
            <a:off x="5125079" y="851662"/>
            <a:ext cx="2576911" cy="16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79"/>
          <p:cNvSpPr txBox="1"/>
          <p:nvPr/>
        </p:nvSpPr>
        <p:spPr>
          <a:xfrm>
            <a:off x="-75" y="184975"/>
            <a:ext cx="91440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Push Notifications</a:t>
            </a:r>
            <a:endParaRPr sz="11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0" name="Google Shape;580;p79"/>
          <p:cNvPicPr preferRelativeResize="0"/>
          <p:nvPr/>
        </p:nvPicPr>
        <p:blipFill rotWithShape="1">
          <a:blip r:embed="rId3">
            <a:alphaModFix/>
          </a:blip>
          <a:srcRect b="53666"/>
          <a:stretch/>
        </p:blipFill>
        <p:spPr>
          <a:xfrm>
            <a:off x="2360625" y="1004560"/>
            <a:ext cx="4422750" cy="3644775"/>
          </a:xfrm>
          <a:prstGeom prst="rect">
            <a:avLst/>
          </a:prstGeom>
          <a:noFill/>
          <a:ln>
            <a:noFill/>
          </a:ln>
          <a:effectLst>
            <a:outerShdw blurRad="157163" dist="19050" dir="5400000" algn="bl" rotWithShape="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80"/>
          <p:cNvSpPr txBox="1"/>
          <p:nvPr/>
        </p:nvSpPr>
        <p:spPr>
          <a:xfrm>
            <a:off x="-75" y="184975"/>
            <a:ext cx="91440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Giving Statement</a:t>
            </a:r>
            <a:endParaRPr sz="11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6" name="Google Shape;586;p80"/>
          <p:cNvSpPr txBox="1"/>
          <p:nvPr/>
        </p:nvSpPr>
        <p:spPr>
          <a:xfrm>
            <a:off x="559450" y="1302575"/>
            <a:ext cx="2697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7" name="Google Shape;587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8838" y="718025"/>
            <a:ext cx="4006174" cy="518447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6"/>
          <p:cNvSpPr txBox="1">
            <a:spLocks noGrp="1"/>
          </p:cNvSpPr>
          <p:nvPr>
            <p:ph type="title"/>
          </p:nvPr>
        </p:nvSpPr>
        <p:spPr>
          <a:xfrm>
            <a:off x="4709650" y="1798050"/>
            <a:ext cx="4375200" cy="1547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>
                <a:solidFill>
                  <a:schemeClr val="lt1"/>
                </a:solidFill>
              </a:rPr>
              <a:t>How To Engage &amp; Retain New Visitors Going Into Summer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endParaRPr/>
          </a:p>
        </p:txBody>
      </p:sp>
      <p:pic>
        <p:nvPicPr>
          <p:cNvPr id="202" name="Google Shape;202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1163" y="2064318"/>
            <a:ext cx="2912626" cy="1014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p81"/>
          <p:cNvPicPr preferRelativeResize="0"/>
          <p:nvPr/>
        </p:nvPicPr>
        <p:blipFill rotWithShape="1">
          <a:blip r:embed="rId3">
            <a:alphaModFix/>
          </a:blip>
          <a:srcRect l="44162" r="8669"/>
          <a:stretch/>
        </p:blipFill>
        <p:spPr>
          <a:xfrm>
            <a:off x="0" y="0"/>
            <a:ext cx="365120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81"/>
          <p:cNvSpPr txBox="1">
            <a:spLocks noGrp="1"/>
          </p:cNvSpPr>
          <p:nvPr>
            <p:ph type="sldNum" idx="12"/>
          </p:nvPr>
        </p:nvSpPr>
        <p:spPr>
          <a:xfrm>
            <a:off x="132679" y="3658766"/>
            <a:ext cx="288900" cy="1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50</a:t>
            </a:fld>
            <a:endParaRPr/>
          </a:p>
        </p:txBody>
      </p:sp>
      <p:sp>
        <p:nvSpPr>
          <p:cNvPr id="595" name="Google Shape;595;p81"/>
          <p:cNvSpPr txBox="1"/>
          <p:nvPr/>
        </p:nvSpPr>
        <p:spPr>
          <a:xfrm>
            <a:off x="4014825" y="1414200"/>
            <a:ext cx="4742100" cy="1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“You can’t manage what you can’t measure.” </a:t>
            </a:r>
            <a:endParaRPr sz="18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- Peter Drucker</a:t>
            </a:r>
            <a:endParaRPr sz="14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6" name="Google Shape;596;p81"/>
          <p:cNvSpPr txBox="1"/>
          <p:nvPr/>
        </p:nvSpPr>
        <p:spPr>
          <a:xfrm>
            <a:off x="4014824" y="363250"/>
            <a:ext cx="5019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7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Review The Data Regularly</a:t>
            </a:r>
            <a:endParaRPr sz="2700" b="0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82"/>
          <p:cNvSpPr txBox="1">
            <a:spLocks noGrp="1"/>
          </p:cNvSpPr>
          <p:nvPr>
            <p:ph type="subTitle" idx="1"/>
          </p:nvPr>
        </p:nvSpPr>
        <p:spPr>
          <a:xfrm>
            <a:off x="1142999" y="931125"/>
            <a:ext cx="6858000" cy="1241700"/>
          </a:xfrm>
          <a:prstGeom prst="rect">
            <a:avLst/>
          </a:prstGeom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700" b="1"/>
              <a:t>SPECIAL OFFER</a:t>
            </a:r>
            <a:endParaRPr sz="3700" b="1"/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700" b="1"/>
              <a:t>For TouchPoint Churches</a:t>
            </a:r>
            <a:endParaRPr sz="3700" b="1"/>
          </a:p>
        </p:txBody>
      </p:sp>
      <p:sp>
        <p:nvSpPr>
          <p:cNvPr id="602" name="Google Shape;602;p82"/>
          <p:cNvSpPr txBox="1"/>
          <p:nvPr/>
        </p:nvSpPr>
        <p:spPr>
          <a:xfrm>
            <a:off x="981150" y="2334675"/>
            <a:ext cx="7181700" cy="1877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Receive MortarStone Giving Analytics </a:t>
            </a:r>
            <a:endParaRPr sz="2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&amp; Strategies for </a:t>
            </a:r>
            <a:r>
              <a:rPr lang="en" sz="2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FREE!</a:t>
            </a:r>
            <a:r>
              <a:rPr lang="en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Visit </a:t>
            </a:r>
            <a:r>
              <a:rPr lang="en" sz="22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MortarStone.com/TouchPoint-2</a:t>
            </a:r>
            <a:r>
              <a:rPr lang="en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to Sign Up Today! </a:t>
            </a:r>
            <a:endParaRPr sz="2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3"/>
          <p:cNvSpPr txBox="1"/>
          <p:nvPr/>
        </p:nvSpPr>
        <p:spPr>
          <a:xfrm>
            <a:off x="845484" y="4746498"/>
            <a:ext cx="74532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touchpointsoftware.com • 1-888-788-6348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9" name="Google Shape;609;p83"/>
          <p:cNvSpPr txBox="1">
            <a:spLocks noGrp="1"/>
          </p:cNvSpPr>
          <p:nvPr>
            <p:ph type="title"/>
          </p:nvPr>
        </p:nvSpPr>
        <p:spPr>
          <a:xfrm>
            <a:off x="5214521" y="2304150"/>
            <a:ext cx="1278300" cy="535200"/>
          </a:xfrm>
          <a:prstGeom prst="rect">
            <a:avLst/>
          </a:prstGeom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Q&amp;A</a:t>
            </a:r>
            <a:endParaRPr b="1"/>
          </a:p>
        </p:txBody>
      </p:sp>
      <p:pic>
        <p:nvPicPr>
          <p:cNvPr id="610" name="Google Shape;610;p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5600" y="1714925"/>
            <a:ext cx="2845901" cy="101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84"/>
          <p:cNvSpPr txBox="1"/>
          <p:nvPr/>
        </p:nvSpPr>
        <p:spPr>
          <a:xfrm>
            <a:off x="845484" y="4746498"/>
            <a:ext cx="74532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touchpointsoftware.com • 1-888-788-6348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17" name="Google Shape;617;p84"/>
          <p:cNvPicPr preferRelativeResize="0"/>
          <p:nvPr/>
        </p:nvPicPr>
        <p:blipFill rotWithShape="1">
          <a:blip r:embed="rId4">
            <a:alphaModFix/>
          </a:blip>
          <a:srcRect r="73467"/>
          <a:stretch/>
        </p:blipFill>
        <p:spPr>
          <a:xfrm>
            <a:off x="4178222" y="1833674"/>
            <a:ext cx="782432" cy="751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7" title="B."/>
          <p:cNvSpPr txBox="1"/>
          <p:nvPr/>
        </p:nvSpPr>
        <p:spPr>
          <a:xfrm>
            <a:off x="802600" y="983825"/>
            <a:ext cx="8218200" cy="30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AutoNum type="alphaUcPeriod"/>
            </a:pPr>
            <a:r>
              <a:rPr lang="en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Identify their stage in life and connect at that level. </a:t>
            </a:r>
            <a:endParaRPr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AutoNum type="arabicPeriod"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Example: If a family attends for the first time – have a children’s pastor send a "Thank you” for visiting card and encourage them to attend an upcoming outreach event. 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AutoNum type="alphaUcPeriod"/>
            </a:pPr>
            <a:r>
              <a:rPr lang="en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Don’t overwhelm them with too many opportunities, but give them at least 1 reason to attend again.</a:t>
            </a:r>
            <a:endParaRPr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AutoNum type="arabicPeriod"/>
            </a:pPr>
            <a: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Send email communication on an upcoming Welcome Event. </a:t>
            </a:r>
            <a:endParaRPr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AutoNum type="alphaUcPeriod"/>
            </a:pPr>
            <a:r>
              <a:rPr lang="en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Use text messaging to send a quick follow-up message, include a $5 gift card in your text and remember to include a link for prayer. </a:t>
            </a:r>
            <a:endParaRPr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8" name="Google Shape;208;p37"/>
          <p:cNvSpPr txBox="1">
            <a:spLocks noGrp="1"/>
          </p:cNvSpPr>
          <p:nvPr>
            <p:ph type="title"/>
          </p:nvPr>
        </p:nvSpPr>
        <p:spPr>
          <a:xfrm>
            <a:off x="628651" y="273844"/>
            <a:ext cx="7886700" cy="772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0">
                <a:latin typeface="Montserrat Light"/>
                <a:ea typeface="Montserrat Light"/>
                <a:cs typeface="Montserrat Light"/>
                <a:sym typeface="Montserrat Light"/>
              </a:rPr>
              <a:t>Engaging New Summer Visitors</a:t>
            </a:r>
            <a:endParaRPr sz="3100" b="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8"/>
          <p:cNvSpPr txBox="1">
            <a:spLocks noGrp="1"/>
          </p:cNvSpPr>
          <p:nvPr>
            <p:ph type="title"/>
          </p:nvPr>
        </p:nvSpPr>
        <p:spPr>
          <a:xfrm>
            <a:off x="628651" y="273844"/>
            <a:ext cx="7886700" cy="772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0"/>
              <a:t>First-Time Givers</a:t>
            </a:r>
            <a:endParaRPr sz="3100" b="0"/>
          </a:p>
        </p:txBody>
      </p:sp>
      <p:sp>
        <p:nvSpPr>
          <p:cNvPr id="214" name="Google Shape;214;p38"/>
          <p:cNvSpPr txBox="1">
            <a:spLocks noGrp="1"/>
          </p:cNvSpPr>
          <p:nvPr>
            <p:ph type="body" idx="1"/>
          </p:nvPr>
        </p:nvSpPr>
        <p:spPr>
          <a:xfrm>
            <a:off x="742175" y="1166950"/>
            <a:ext cx="7668600" cy="3297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42900" algn="l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lphaUcPeriod"/>
            </a:pPr>
            <a:r>
              <a:rPr lang="en" sz="1800" b="1"/>
              <a:t>Look back 1-year and track how many NEW Givers you’ve acquired and retained.</a:t>
            </a:r>
            <a:endParaRPr sz="1800" b="1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 b="1"/>
          </a:p>
          <a:p>
            <a:pPr marL="457200" lvl="0" indent="-342900" algn="l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lphaUcPeriod"/>
            </a:pPr>
            <a:r>
              <a:rPr lang="en" sz="1800" b="1"/>
              <a:t>How much of their giving was retained over the last year? </a:t>
            </a:r>
            <a:endParaRPr sz="1800"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9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21712"/>
            <a:ext cx="9144000" cy="410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First-Time Givers</a:t>
            </a:r>
            <a:endParaRPr sz="3100"/>
          </a:p>
        </p:txBody>
      </p:sp>
      <p:sp>
        <p:nvSpPr>
          <p:cNvPr id="225" name="Google Shape;225;p40"/>
          <p:cNvSpPr txBox="1">
            <a:spLocks noGrp="1"/>
          </p:cNvSpPr>
          <p:nvPr>
            <p:ph type="body" idx="1"/>
          </p:nvPr>
        </p:nvSpPr>
        <p:spPr>
          <a:xfrm>
            <a:off x="646406" y="1082944"/>
            <a:ext cx="7886700" cy="3396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17500" algn="l" rtl="0">
              <a:spcBef>
                <a:spcPts val="800"/>
              </a:spcBef>
              <a:spcAft>
                <a:spcPts val="0"/>
              </a:spcAft>
              <a:buSzPts val="1400"/>
              <a:buAutoNum type="alphaUcPeriod" startAt="3"/>
            </a:pPr>
            <a:r>
              <a:rPr lang="en" sz="1400" b="1"/>
              <a:t>If your retention is under 30%, then what can you do to retain more NEW givers?</a:t>
            </a:r>
            <a:r>
              <a:rPr lang="en" sz="1400"/>
              <a:t> </a:t>
            </a:r>
            <a:endParaRPr sz="14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 b="1"/>
              <a:t>Evaluate Assimilation Processes</a:t>
            </a:r>
            <a:endParaRPr sz="1400" b="1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400"/>
          </a:p>
          <a:p>
            <a:pPr marL="914400" lvl="0" indent="-3175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Are You Thanking First-time, Second-time and Third-time Givers?</a:t>
            </a:r>
            <a:endParaRPr sz="1400"/>
          </a:p>
          <a:p>
            <a:pPr marL="9144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Is Someone on Staff Reaching Out to Build Relationships?</a:t>
            </a:r>
            <a:endParaRPr sz="1400"/>
          </a:p>
          <a:p>
            <a:pPr marL="9144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Do Your First-Time Givers Know What Ministries the Church Offers?</a:t>
            </a:r>
            <a:endParaRPr sz="14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-317500" algn="l" rtl="0">
              <a:spcBef>
                <a:spcPts val="800"/>
              </a:spcBef>
              <a:spcAft>
                <a:spcPts val="0"/>
              </a:spcAft>
              <a:buSzPts val="1400"/>
              <a:buFont typeface="Arial"/>
              <a:buAutoNum type="alphaUcPeriod" startAt="4"/>
            </a:pPr>
            <a:r>
              <a:rPr lang="en" sz="1400" b="1"/>
              <a:t>Communications should be targeted relationally by each ministry. </a:t>
            </a:r>
            <a:endParaRPr sz="1400" b="1"/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 i="1"/>
              <a:t>Stewardship should COVER all ministries. INVOLVE your whole team!</a:t>
            </a:r>
            <a:endParaRPr sz="1400" i="1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ouchPoint 2021 Training Slides Template">
  <a:themeElements>
    <a:clrScheme name="TP 2019 Brand refresh">
      <a:dk1>
        <a:srgbClr val="24408F"/>
      </a:dk1>
      <a:lt1>
        <a:srgbClr val="FFFFFF"/>
      </a:lt1>
      <a:dk2>
        <a:srgbClr val="5E5E5E"/>
      </a:dk2>
      <a:lt2>
        <a:srgbClr val="DDF5FF"/>
      </a:lt2>
      <a:accent1>
        <a:srgbClr val="009DF1"/>
      </a:accent1>
      <a:accent2>
        <a:srgbClr val="56D882"/>
      </a:accent2>
      <a:accent3>
        <a:srgbClr val="F37748"/>
      </a:accent3>
      <a:accent4>
        <a:srgbClr val="ECC30B"/>
      </a:accent4>
      <a:accent5>
        <a:srgbClr val="A356BF"/>
      </a:accent5>
      <a:accent6>
        <a:srgbClr val="5E5E5E"/>
      </a:accent6>
      <a:hlink>
        <a:srgbClr val="009DF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1295</Words>
  <Application>Microsoft Macintosh PowerPoint</Application>
  <PresentationFormat>On-screen Show (16:9)</PresentationFormat>
  <Paragraphs>274</Paragraphs>
  <Slides>53</Slides>
  <Notes>53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Esteban</vt:lpstr>
      <vt:lpstr>Montserrat</vt:lpstr>
      <vt:lpstr>Montserrat Light</vt:lpstr>
      <vt:lpstr>Calibri</vt:lpstr>
      <vt:lpstr>Noto Sans Symbols</vt:lpstr>
      <vt:lpstr>Montserrat Medium</vt:lpstr>
      <vt:lpstr>Arial</vt:lpstr>
      <vt:lpstr>TouchPoint 2021 Training Slides Template</vt:lpstr>
      <vt:lpstr>What’s the Point…</vt:lpstr>
      <vt:lpstr>Presenters</vt:lpstr>
      <vt:lpstr>Housekeeping</vt:lpstr>
      <vt:lpstr>Agenda</vt:lpstr>
      <vt:lpstr>How To Engage &amp; Retain New Visitors Going Into Summer </vt:lpstr>
      <vt:lpstr>Engaging New Summer Visitors</vt:lpstr>
      <vt:lpstr>First-Time Givers</vt:lpstr>
      <vt:lpstr>PowerPoint Presentation</vt:lpstr>
      <vt:lpstr>First-Time Givers</vt:lpstr>
      <vt:lpstr>Giving Has Stabilized – But Only For The Top 10% Of Givers</vt:lpstr>
      <vt:lpstr>Retain Current Givers</vt:lpstr>
      <vt:lpstr>Retain Current Givers</vt:lpstr>
      <vt:lpstr>Retain Current Givers</vt:lpstr>
      <vt:lpstr>Retain Current Givers</vt:lpstr>
      <vt:lpstr>How Do We Encourage New Givers?</vt:lpstr>
      <vt:lpstr>PowerPoint Presentation</vt:lpstr>
      <vt:lpstr>The More They Care, The More They Care</vt:lpstr>
      <vt:lpstr>Get Them Involved</vt:lpstr>
      <vt:lpstr>Get Them Involved</vt:lpstr>
      <vt:lpstr>Online Giving Pages</vt:lpstr>
      <vt:lpstr>Share Your Story. Engage with Mission. </vt:lpstr>
      <vt:lpstr>Share Your Story. Engage with Mission. </vt:lpstr>
      <vt:lpstr>Share Your Story. Engage with Mission. </vt:lpstr>
      <vt:lpstr>Effectively Tracking Givers &amp; Moving Through Tiers Of Giving</vt:lpstr>
      <vt:lpstr>Set Goals For Where You Want To Be</vt:lpstr>
      <vt:lpstr>PowerPoint Presentation</vt:lpstr>
      <vt:lpstr>PowerPoint Presentation</vt:lpstr>
      <vt:lpstr>Reports</vt:lpstr>
      <vt:lpstr>Status Flags</vt:lpstr>
      <vt:lpstr>Elevating Givers</vt:lpstr>
      <vt:lpstr>The Case For Mobile</vt:lpstr>
      <vt:lpstr>The Case For Mobile</vt:lpstr>
      <vt:lpstr>The Case For Mobile</vt:lpstr>
      <vt:lpstr>PowerPoint Presentation</vt:lpstr>
      <vt:lpstr>PowerPoint Presentation</vt:lpstr>
      <vt:lpstr>What Is Effective Segmentation For Our Givers?</vt:lpstr>
      <vt:lpstr>Segment Types</vt:lpstr>
      <vt:lpstr>Segmenting by Giving Behavior</vt:lpstr>
      <vt:lpstr>Segmenting Givers</vt:lpstr>
      <vt:lpstr>PowerPoint Presentation</vt:lpstr>
      <vt:lpstr>Build Relationships with Financial Leaders</vt:lpstr>
      <vt:lpstr>Build Relationships with Financial Leaders</vt:lpstr>
      <vt:lpstr>Build Relationships with Financial Leaders</vt:lpstr>
      <vt:lpstr>Build Relationships with Financial Leaders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Q&amp;A</vt:lpstr>
      <vt:lpstr>PowerPoint Presentation</vt:lpstr>
    </vt:vector>
  </TitlesOfParts>
  <Manager/>
  <Company>TouchPoint Software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the Point…</dc:title>
  <dc:subject>Tracking and Encouraging Giving</dc:subject>
  <dc:creator>Andrew Triplett and Brent Spicer</dc:creator>
  <cp:keywords>Online Giving, Tracking giving, gifts, donations, offering</cp:keywords>
  <dc:description/>
  <cp:lastModifiedBy>Katie Wilson</cp:lastModifiedBy>
  <cp:revision>1</cp:revision>
  <dcterms:modified xsi:type="dcterms:W3CDTF">2021-04-30T15:56:10Z</dcterms:modified>
  <cp:category/>
</cp:coreProperties>
</file>